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8" r:id="rId6"/>
    <p:sldId id="290" r:id="rId7"/>
    <p:sldId id="257" r:id="rId8"/>
    <p:sldId id="275" r:id="rId9"/>
    <p:sldId id="279" r:id="rId10"/>
    <p:sldId id="294" r:id="rId11"/>
    <p:sldId id="278" r:id="rId12"/>
    <p:sldId id="260" r:id="rId13"/>
    <p:sldId id="259" r:id="rId14"/>
    <p:sldId id="261" r:id="rId15"/>
    <p:sldId id="262" r:id="rId16"/>
    <p:sldId id="263" r:id="rId17"/>
    <p:sldId id="264" r:id="rId18"/>
    <p:sldId id="287" r:id="rId19"/>
    <p:sldId id="265" r:id="rId20"/>
    <p:sldId id="266" r:id="rId21"/>
    <p:sldId id="282" r:id="rId22"/>
    <p:sldId id="284" r:id="rId23"/>
    <p:sldId id="283" r:id="rId24"/>
    <p:sldId id="285" r:id="rId25"/>
    <p:sldId id="300" r:id="rId26"/>
    <p:sldId id="295" r:id="rId27"/>
    <p:sldId id="301" r:id="rId28"/>
    <p:sldId id="271" r:id="rId29"/>
    <p:sldId id="270" r:id="rId30"/>
    <p:sldId id="289" r:id="rId31"/>
    <p:sldId id="296" r:id="rId32"/>
    <p:sldId id="297" r:id="rId33"/>
    <p:sldId id="272" r:id="rId34"/>
    <p:sldId id="28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05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49A68B-B0B3-49A0-4767-30B5A3E3DCE7}" v="91" dt="2024-10-15T17:18:34.8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98"/>
    <p:restoredTop sz="94592"/>
  </p:normalViewPr>
  <p:slideViewPr>
    <p:cSldViewPr snapToGrid="0">
      <p:cViewPr varScale="1">
        <p:scale>
          <a:sx n="73" d="100"/>
          <a:sy n="73" d="100"/>
        </p:scale>
        <p:origin x="872" y="8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ne Link" userId="S::blink@rockyview.ab.ca::588a1ffe-5db1-43fc-8521-c80e9cca3e55" providerId="AD" clId="Web-{A549A68B-B0B3-49A0-4767-30B5A3E3DCE7}"/>
    <pc:docChg chg="modSld">
      <pc:chgData name="Brianne Link" userId="S::blink@rockyview.ab.ca::588a1ffe-5db1-43fc-8521-c80e9cca3e55" providerId="AD" clId="Web-{A549A68B-B0B3-49A0-4767-30B5A3E3DCE7}" dt="2024-10-15T17:18:34.801" v="92" actId="20577"/>
      <pc:docMkLst>
        <pc:docMk/>
      </pc:docMkLst>
      <pc:sldChg chg="modSp">
        <pc:chgData name="Brianne Link" userId="S::blink@rockyview.ab.ca::588a1ffe-5db1-43fc-8521-c80e9cca3e55" providerId="AD" clId="Web-{A549A68B-B0B3-49A0-4767-30B5A3E3DCE7}" dt="2024-10-15T17:18:34.801" v="92" actId="20577"/>
        <pc:sldMkLst>
          <pc:docMk/>
          <pc:sldMk cId="3299452131" sldId="258"/>
        </pc:sldMkLst>
        <pc:spChg chg="mod">
          <ac:chgData name="Brianne Link" userId="S::blink@rockyview.ab.ca::588a1ffe-5db1-43fc-8521-c80e9cca3e55" providerId="AD" clId="Web-{A549A68B-B0B3-49A0-4767-30B5A3E3DCE7}" dt="2024-10-15T17:18:34.801" v="92" actId="20577"/>
          <ac:spMkLst>
            <pc:docMk/>
            <pc:sldMk cId="3299452131" sldId="258"/>
            <ac:spMk id="3" creationId="{522D5150-50A5-6542-1FE6-67608C7916E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2DCB9-B1E1-8FE2-DBFA-1D191C8126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15BB05-89AD-9CB6-C9D1-8948B8909E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6644B9-766D-3770-2202-D6335BEA6929}"/>
              </a:ext>
            </a:extLst>
          </p:cNvPr>
          <p:cNvSpPr>
            <a:spLocks noGrp="1"/>
          </p:cNvSpPr>
          <p:nvPr>
            <p:ph type="dt" sz="half" idx="10"/>
          </p:nvPr>
        </p:nvSpPr>
        <p:spPr/>
        <p:txBody>
          <a:bodyPr/>
          <a:lstStyle/>
          <a:p>
            <a:fld id="{F4785268-3F0A-8740-B954-F8FBD82E28A0}" type="datetimeFigureOut">
              <a:rPr lang="en-US" smtClean="0"/>
              <a:t>10/15/2024</a:t>
            </a:fld>
            <a:endParaRPr lang="en-US"/>
          </a:p>
        </p:txBody>
      </p:sp>
      <p:sp>
        <p:nvSpPr>
          <p:cNvPr id="5" name="Footer Placeholder 4">
            <a:extLst>
              <a:ext uri="{FF2B5EF4-FFF2-40B4-BE49-F238E27FC236}">
                <a16:creationId xmlns:a16="http://schemas.microsoft.com/office/drawing/2014/main" id="{C0A0D467-EBD6-FF3C-7217-CFAA8DC3BE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ECF94-F5A7-D641-B7DB-75E20B6E97CB}"/>
              </a:ext>
            </a:extLst>
          </p:cNvPr>
          <p:cNvSpPr>
            <a:spLocks noGrp="1"/>
          </p:cNvSpPr>
          <p:nvPr>
            <p:ph type="sldNum" sz="quarter" idx="12"/>
          </p:nvPr>
        </p:nvSpPr>
        <p:spPr/>
        <p:txBody>
          <a:bodyPr/>
          <a:lstStyle/>
          <a:p>
            <a:fld id="{C2B6B4A3-DCF8-C746-BF3F-9522555D4A5B}" type="slidenum">
              <a:rPr lang="en-US" smtClean="0"/>
              <a:t>‹#›</a:t>
            </a:fld>
            <a:endParaRPr lang="en-US"/>
          </a:p>
        </p:txBody>
      </p:sp>
    </p:spTree>
    <p:extLst>
      <p:ext uri="{BB962C8B-B14F-4D97-AF65-F5344CB8AC3E}">
        <p14:creationId xmlns:p14="http://schemas.microsoft.com/office/powerpoint/2010/main" val="1924239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76977-9279-9BD5-E6B4-0BEE612722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0423BD-5C35-B260-7D3C-5CF483C7A0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090F8C-2850-EAF0-EEBE-BAB4DD3A3162}"/>
              </a:ext>
            </a:extLst>
          </p:cNvPr>
          <p:cNvSpPr>
            <a:spLocks noGrp="1"/>
          </p:cNvSpPr>
          <p:nvPr>
            <p:ph type="dt" sz="half" idx="10"/>
          </p:nvPr>
        </p:nvSpPr>
        <p:spPr/>
        <p:txBody>
          <a:bodyPr/>
          <a:lstStyle/>
          <a:p>
            <a:fld id="{F4785268-3F0A-8740-B954-F8FBD82E28A0}" type="datetimeFigureOut">
              <a:rPr lang="en-US" smtClean="0"/>
              <a:t>10/15/2024</a:t>
            </a:fld>
            <a:endParaRPr lang="en-US"/>
          </a:p>
        </p:txBody>
      </p:sp>
      <p:sp>
        <p:nvSpPr>
          <p:cNvPr id="5" name="Footer Placeholder 4">
            <a:extLst>
              <a:ext uri="{FF2B5EF4-FFF2-40B4-BE49-F238E27FC236}">
                <a16:creationId xmlns:a16="http://schemas.microsoft.com/office/drawing/2014/main" id="{52F23DC8-98BF-07CC-2E3A-500A7ADF7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A0F262-9318-628E-AE11-AAB859B487C8}"/>
              </a:ext>
            </a:extLst>
          </p:cNvPr>
          <p:cNvSpPr>
            <a:spLocks noGrp="1"/>
          </p:cNvSpPr>
          <p:nvPr>
            <p:ph type="sldNum" sz="quarter" idx="12"/>
          </p:nvPr>
        </p:nvSpPr>
        <p:spPr/>
        <p:txBody>
          <a:bodyPr/>
          <a:lstStyle/>
          <a:p>
            <a:fld id="{C2B6B4A3-DCF8-C746-BF3F-9522555D4A5B}" type="slidenum">
              <a:rPr lang="en-US" smtClean="0"/>
              <a:t>‹#›</a:t>
            </a:fld>
            <a:endParaRPr lang="en-US"/>
          </a:p>
        </p:txBody>
      </p:sp>
    </p:spTree>
    <p:extLst>
      <p:ext uri="{BB962C8B-B14F-4D97-AF65-F5344CB8AC3E}">
        <p14:creationId xmlns:p14="http://schemas.microsoft.com/office/powerpoint/2010/main" val="69183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FD6575-7200-35A6-2909-D6A59F0CFE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CF8F42-CAFD-7324-3D75-364A0A7597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6C6B15-8A6C-5969-9D0E-93CD6814DE73}"/>
              </a:ext>
            </a:extLst>
          </p:cNvPr>
          <p:cNvSpPr>
            <a:spLocks noGrp="1"/>
          </p:cNvSpPr>
          <p:nvPr>
            <p:ph type="dt" sz="half" idx="10"/>
          </p:nvPr>
        </p:nvSpPr>
        <p:spPr/>
        <p:txBody>
          <a:bodyPr/>
          <a:lstStyle/>
          <a:p>
            <a:fld id="{F4785268-3F0A-8740-B954-F8FBD82E28A0}" type="datetimeFigureOut">
              <a:rPr lang="en-US" smtClean="0"/>
              <a:t>10/15/2024</a:t>
            </a:fld>
            <a:endParaRPr lang="en-US"/>
          </a:p>
        </p:txBody>
      </p:sp>
      <p:sp>
        <p:nvSpPr>
          <p:cNvPr id="5" name="Footer Placeholder 4">
            <a:extLst>
              <a:ext uri="{FF2B5EF4-FFF2-40B4-BE49-F238E27FC236}">
                <a16:creationId xmlns:a16="http://schemas.microsoft.com/office/drawing/2014/main" id="{6CC18F12-61D1-8607-7614-C02B78E08B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C64635-F56C-E25E-FD56-F908FCF6CEC5}"/>
              </a:ext>
            </a:extLst>
          </p:cNvPr>
          <p:cNvSpPr>
            <a:spLocks noGrp="1"/>
          </p:cNvSpPr>
          <p:nvPr>
            <p:ph type="sldNum" sz="quarter" idx="12"/>
          </p:nvPr>
        </p:nvSpPr>
        <p:spPr/>
        <p:txBody>
          <a:bodyPr/>
          <a:lstStyle/>
          <a:p>
            <a:fld id="{C2B6B4A3-DCF8-C746-BF3F-9522555D4A5B}" type="slidenum">
              <a:rPr lang="en-US" smtClean="0"/>
              <a:t>‹#›</a:t>
            </a:fld>
            <a:endParaRPr lang="en-US"/>
          </a:p>
        </p:txBody>
      </p:sp>
    </p:spTree>
    <p:extLst>
      <p:ext uri="{BB962C8B-B14F-4D97-AF65-F5344CB8AC3E}">
        <p14:creationId xmlns:p14="http://schemas.microsoft.com/office/powerpoint/2010/main" val="3041485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01DB9-936B-6F18-4C12-1884B91FD4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F831CF-B6AE-3CFD-DC29-61996E35B9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815AC1-8A4E-B890-E908-09D33BF2FBD5}"/>
              </a:ext>
            </a:extLst>
          </p:cNvPr>
          <p:cNvSpPr>
            <a:spLocks noGrp="1"/>
          </p:cNvSpPr>
          <p:nvPr>
            <p:ph type="dt" sz="half" idx="10"/>
          </p:nvPr>
        </p:nvSpPr>
        <p:spPr/>
        <p:txBody>
          <a:bodyPr/>
          <a:lstStyle/>
          <a:p>
            <a:fld id="{F4785268-3F0A-8740-B954-F8FBD82E28A0}" type="datetimeFigureOut">
              <a:rPr lang="en-US" smtClean="0"/>
              <a:t>10/15/2024</a:t>
            </a:fld>
            <a:endParaRPr lang="en-US"/>
          </a:p>
        </p:txBody>
      </p:sp>
      <p:sp>
        <p:nvSpPr>
          <p:cNvPr id="5" name="Footer Placeholder 4">
            <a:extLst>
              <a:ext uri="{FF2B5EF4-FFF2-40B4-BE49-F238E27FC236}">
                <a16:creationId xmlns:a16="http://schemas.microsoft.com/office/drawing/2014/main" id="{293D4E97-F27B-40D9-FFE9-05411CFB4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D8A38E-A892-60A4-C31F-CCB6AA4FA9AC}"/>
              </a:ext>
            </a:extLst>
          </p:cNvPr>
          <p:cNvSpPr>
            <a:spLocks noGrp="1"/>
          </p:cNvSpPr>
          <p:nvPr>
            <p:ph type="sldNum" sz="quarter" idx="12"/>
          </p:nvPr>
        </p:nvSpPr>
        <p:spPr/>
        <p:txBody>
          <a:bodyPr/>
          <a:lstStyle/>
          <a:p>
            <a:fld id="{C2B6B4A3-DCF8-C746-BF3F-9522555D4A5B}" type="slidenum">
              <a:rPr lang="en-US" smtClean="0"/>
              <a:t>‹#›</a:t>
            </a:fld>
            <a:endParaRPr lang="en-US"/>
          </a:p>
        </p:txBody>
      </p:sp>
    </p:spTree>
    <p:extLst>
      <p:ext uri="{BB962C8B-B14F-4D97-AF65-F5344CB8AC3E}">
        <p14:creationId xmlns:p14="http://schemas.microsoft.com/office/powerpoint/2010/main" val="651241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F59CB-934F-979D-DAA8-82585AC17C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E1F6C1-138D-8443-BAE2-C0EA58378F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88D416-F061-7308-6EFD-ADA19B53038E}"/>
              </a:ext>
            </a:extLst>
          </p:cNvPr>
          <p:cNvSpPr>
            <a:spLocks noGrp="1"/>
          </p:cNvSpPr>
          <p:nvPr>
            <p:ph type="dt" sz="half" idx="10"/>
          </p:nvPr>
        </p:nvSpPr>
        <p:spPr/>
        <p:txBody>
          <a:bodyPr/>
          <a:lstStyle/>
          <a:p>
            <a:fld id="{F4785268-3F0A-8740-B954-F8FBD82E28A0}" type="datetimeFigureOut">
              <a:rPr lang="en-US" smtClean="0"/>
              <a:t>10/15/2024</a:t>
            </a:fld>
            <a:endParaRPr lang="en-US"/>
          </a:p>
        </p:txBody>
      </p:sp>
      <p:sp>
        <p:nvSpPr>
          <p:cNvPr id="5" name="Footer Placeholder 4">
            <a:extLst>
              <a:ext uri="{FF2B5EF4-FFF2-40B4-BE49-F238E27FC236}">
                <a16:creationId xmlns:a16="http://schemas.microsoft.com/office/drawing/2014/main" id="{95915F79-3BC6-6484-1AC2-7E9C244D4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C57CDC-A294-6455-3918-C72EA97DF424}"/>
              </a:ext>
            </a:extLst>
          </p:cNvPr>
          <p:cNvSpPr>
            <a:spLocks noGrp="1"/>
          </p:cNvSpPr>
          <p:nvPr>
            <p:ph type="sldNum" sz="quarter" idx="12"/>
          </p:nvPr>
        </p:nvSpPr>
        <p:spPr/>
        <p:txBody>
          <a:bodyPr/>
          <a:lstStyle/>
          <a:p>
            <a:fld id="{C2B6B4A3-DCF8-C746-BF3F-9522555D4A5B}" type="slidenum">
              <a:rPr lang="en-US" smtClean="0"/>
              <a:t>‹#›</a:t>
            </a:fld>
            <a:endParaRPr lang="en-US"/>
          </a:p>
        </p:txBody>
      </p:sp>
    </p:spTree>
    <p:extLst>
      <p:ext uri="{BB962C8B-B14F-4D97-AF65-F5344CB8AC3E}">
        <p14:creationId xmlns:p14="http://schemas.microsoft.com/office/powerpoint/2010/main" val="3658251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861C4-2FA2-3361-2E85-318E08CF2C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61F722-2B7B-B8BB-541B-C37FA4BCC7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06B713-9B56-896F-2F69-BB7025CFA5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79809B-D4B2-AD04-63DE-3BB77FAA4F01}"/>
              </a:ext>
            </a:extLst>
          </p:cNvPr>
          <p:cNvSpPr>
            <a:spLocks noGrp="1"/>
          </p:cNvSpPr>
          <p:nvPr>
            <p:ph type="dt" sz="half" idx="10"/>
          </p:nvPr>
        </p:nvSpPr>
        <p:spPr/>
        <p:txBody>
          <a:bodyPr/>
          <a:lstStyle/>
          <a:p>
            <a:fld id="{F4785268-3F0A-8740-B954-F8FBD82E28A0}" type="datetimeFigureOut">
              <a:rPr lang="en-US" smtClean="0"/>
              <a:t>10/15/2024</a:t>
            </a:fld>
            <a:endParaRPr lang="en-US"/>
          </a:p>
        </p:txBody>
      </p:sp>
      <p:sp>
        <p:nvSpPr>
          <p:cNvPr id="6" name="Footer Placeholder 5">
            <a:extLst>
              <a:ext uri="{FF2B5EF4-FFF2-40B4-BE49-F238E27FC236}">
                <a16:creationId xmlns:a16="http://schemas.microsoft.com/office/drawing/2014/main" id="{A4FEDFC6-4C99-A450-8306-DF17ED788B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D8289E-438F-27B7-F46F-BD9661934F95}"/>
              </a:ext>
            </a:extLst>
          </p:cNvPr>
          <p:cNvSpPr>
            <a:spLocks noGrp="1"/>
          </p:cNvSpPr>
          <p:nvPr>
            <p:ph type="sldNum" sz="quarter" idx="12"/>
          </p:nvPr>
        </p:nvSpPr>
        <p:spPr/>
        <p:txBody>
          <a:bodyPr/>
          <a:lstStyle/>
          <a:p>
            <a:fld id="{C2B6B4A3-DCF8-C746-BF3F-9522555D4A5B}" type="slidenum">
              <a:rPr lang="en-US" smtClean="0"/>
              <a:t>‹#›</a:t>
            </a:fld>
            <a:endParaRPr lang="en-US"/>
          </a:p>
        </p:txBody>
      </p:sp>
    </p:spTree>
    <p:extLst>
      <p:ext uri="{BB962C8B-B14F-4D97-AF65-F5344CB8AC3E}">
        <p14:creationId xmlns:p14="http://schemas.microsoft.com/office/powerpoint/2010/main" val="3179878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D61C6-E937-0FF5-F152-44AD9C7FE0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BE200E-6CE9-C9F9-C12C-57EA6A95A9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66A198-733C-4018-5A6C-951C67F06E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A2A2D8-351C-7163-CC71-B57568C4FB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D03BCF-A099-18F2-3665-F6C3D5A19D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3B2045-A9BB-E7CA-1440-45ED1CF3CA48}"/>
              </a:ext>
            </a:extLst>
          </p:cNvPr>
          <p:cNvSpPr>
            <a:spLocks noGrp="1"/>
          </p:cNvSpPr>
          <p:nvPr>
            <p:ph type="dt" sz="half" idx="10"/>
          </p:nvPr>
        </p:nvSpPr>
        <p:spPr/>
        <p:txBody>
          <a:bodyPr/>
          <a:lstStyle/>
          <a:p>
            <a:fld id="{F4785268-3F0A-8740-B954-F8FBD82E28A0}" type="datetimeFigureOut">
              <a:rPr lang="en-US" smtClean="0"/>
              <a:t>10/15/2024</a:t>
            </a:fld>
            <a:endParaRPr lang="en-US"/>
          </a:p>
        </p:txBody>
      </p:sp>
      <p:sp>
        <p:nvSpPr>
          <p:cNvPr id="8" name="Footer Placeholder 7">
            <a:extLst>
              <a:ext uri="{FF2B5EF4-FFF2-40B4-BE49-F238E27FC236}">
                <a16:creationId xmlns:a16="http://schemas.microsoft.com/office/drawing/2014/main" id="{37814F5F-8411-470E-6029-DF9F2FCD17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CB9D90-3F22-BE8A-EE11-349DD6D0A1CF}"/>
              </a:ext>
            </a:extLst>
          </p:cNvPr>
          <p:cNvSpPr>
            <a:spLocks noGrp="1"/>
          </p:cNvSpPr>
          <p:nvPr>
            <p:ph type="sldNum" sz="quarter" idx="12"/>
          </p:nvPr>
        </p:nvSpPr>
        <p:spPr/>
        <p:txBody>
          <a:bodyPr/>
          <a:lstStyle/>
          <a:p>
            <a:fld id="{C2B6B4A3-DCF8-C746-BF3F-9522555D4A5B}" type="slidenum">
              <a:rPr lang="en-US" smtClean="0"/>
              <a:t>‹#›</a:t>
            </a:fld>
            <a:endParaRPr lang="en-US"/>
          </a:p>
        </p:txBody>
      </p:sp>
    </p:spTree>
    <p:extLst>
      <p:ext uri="{BB962C8B-B14F-4D97-AF65-F5344CB8AC3E}">
        <p14:creationId xmlns:p14="http://schemas.microsoft.com/office/powerpoint/2010/main" val="1770635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CBA7E-502B-F20A-BF46-E89932F747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39BF68-A70B-6E75-9093-FDD8E909784F}"/>
              </a:ext>
            </a:extLst>
          </p:cNvPr>
          <p:cNvSpPr>
            <a:spLocks noGrp="1"/>
          </p:cNvSpPr>
          <p:nvPr>
            <p:ph type="dt" sz="half" idx="10"/>
          </p:nvPr>
        </p:nvSpPr>
        <p:spPr/>
        <p:txBody>
          <a:bodyPr/>
          <a:lstStyle/>
          <a:p>
            <a:fld id="{F4785268-3F0A-8740-B954-F8FBD82E28A0}" type="datetimeFigureOut">
              <a:rPr lang="en-US" smtClean="0"/>
              <a:t>10/15/2024</a:t>
            </a:fld>
            <a:endParaRPr lang="en-US"/>
          </a:p>
        </p:txBody>
      </p:sp>
      <p:sp>
        <p:nvSpPr>
          <p:cNvPr id="4" name="Footer Placeholder 3">
            <a:extLst>
              <a:ext uri="{FF2B5EF4-FFF2-40B4-BE49-F238E27FC236}">
                <a16:creationId xmlns:a16="http://schemas.microsoft.com/office/drawing/2014/main" id="{22CD159E-DDBE-A512-7692-AD94F5AA80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61BC16-1C4D-05DE-7244-54AAD1F93BE7}"/>
              </a:ext>
            </a:extLst>
          </p:cNvPr>
          <p:cNvSpPr>
            <a:spLocks noGrp="1"/>
          </p:cNvSpPr>
          <p:nvPr>
            <p:ph type="sldNum" sz="quarter" idx="12"/>
          </p:nvPr>
        </p:nvSpPr>
        <p:spPr/>
        <p:txBody>
          <a:bodyPr/>
          <a:lstStyle/>
          <a:p>
            <a:fld id="{C2B6B4A3-DCF8-C746-BF3F-9522555D4A5B}" type="slidenum">
              <a:rPr lang="en-US" smtClean="0"/>
              <a:t>‹#›</a:t>
            </a:fld>
            <a:endParaRPr lang="en-US"/>
          </a:p>
        </p:txBody>
      </p:sp>
    </p:spTree>
    <p:extLst>
      <p:ext uri="{BB962C8B-B14F-4D97-AF65-F5344CB8AC3E}">
        <p14:creationId xmlns:p14="http://schemas.microsoft.com/office/powerpoint/2010/main" val="1725015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301B14-DA3A-4A95-ACB9-6731308F31AB}"/>
              </a:ext>
            </a:extLst>
          </p:cNvPr>
          <p:cNvSpPr>
            <a:spLocks noGrp="1"/>
          </p:cNvSpPr>
          <p:nvPr>
            <p:ph type="dt" sz="half" idx="10"/>
          </p:nvPr>
        </p:nvSpPr>
        <p:spPr/>
        <p:txBody>
          <a:bodyPr/>
          <a:lstStyle/>
          <a:p>
            <a:fld id="{F4785268-3F0A-8740-B954-F8FBD82E28A0}" type="datetimeFigureOut">
              <a:rPr lang="en-US" smtClean="0"/>
              <a:t>10/15/2024</a:t>
            </a:fld>
            <a:endParaRPr lang="en-US"/>
          </a:p>
        </p:txBody>
      </p:sp>
      <p:sp>
        <p:nvSpPr>
          <p:cNvPr id="3" name="Footer Placeholder 2">
            <a:extLst>
              <a:ext uri="{FF2B5EF4-FFF2-40B4-BE49-F238E27FC236}">
                <a16:creationId xmlns:a16="http://schemas.microsoft.com/office/drawing/2014/main" id="{2FBBC387-8977-0733-1FDB-381BA65EF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806C82-5829-4CD5-384F-87A310C977EA}"/>
              </a:ext>
            </a:extLst>
          </p:cNvPr>
          <p:cNvSpPr>
            <a:spLocks noGrp="1"/>
          </p:cNvSpPr>
          <p:nvPr>
            <p:ph type="sldNum" sz="quarter" idx="12"/>
          </p:nvPr>
        </p:nvSpPr>
        <p:spPr/>
        <p:txBody>
          <a:bodyPr/>
          <a:lstStyle/>
          <a:p>
            <a:fld id="{C2B6B4A3-DCF8-C746-BF3F-9522555D4A5B}" type="slidenum">
              <a:rPr lang="en-US" smtClean="0"/>
              <a:t>‹#›</a:t>
            </a:fld>
            <a:endParaRPr lang="en-US"/>
          </a:p>
        </p:txBody>
      </p:sp>
    </p:spTree>
    <p:extLst>
      <p:ext uri="{BB962C8B-B14F-4D97-AF65-F5344CB8AC3E}">
        <p14:creationId xmlns:p14="http://schemas.microsoft.com/office/powerpoint/2010/main" val="1579108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00507-71B3-5229-6661-3852B5F10A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541F41-64EF-8896-E77C-A8D75533DA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7BD646-D793-4BE8-F2E4-31EA0FB16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3BB17C-284D-F522-4AC9-CC2238652D78}"/>
              </a:ext>
            </a:extLst>
          </p:cNvPr>
          <p:cNvSpPr>
            <a:spLocks noGrp="1"/>
          </p:cNvSpPr>
          <p:nvPr>
            <p:ph type="dt" sz="half" idx="10"/>
          </p:nvPr>
        </p:nvSpPr>
        <p:spPr/>
        <p:txBody>
          <a:bodyPr/>
          <a:lstStyle/>
          <a:p>
            <a:fld id="{F4785268-3F0A-8740-B954-F8FBD82E28A0}" type="datetimeFigureOut">
              <a:rPr lang="en-US" smtClean="0"/>
              <a:t>10/15/2024</a:t>
            </a:fld>
            <a:endParaRPr lang="en-US"/>
          </a:p>
        </p:txBody>
      </p:sp>
      <p:sp>
        <p:nvSpPr>
          <p:cNvPr id="6" name="Footer Placeholder 5">
            <a:extLst>
              <a:ext uri="{FF2B5EF4-FFF2-40B4-BE49-F238E27FC236}">
                <a16:creationId xmlns:a16="http://schemas.microsoft.com/office/drawing/2014/main" id="{944C366C-60FC-8EE6-385F-586E372C3B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56130A-BD01-520F-DC66-0340CB8F434D}"/>
              </a:ext>
            </a:extLst>
          </p:cNvPr>
          <p:cNvSpPr>
            <a:spLocks noGrp="1"/>
          </p:cNvSpPr>
          <p:nvPr>
            <p:ph type="sldNum" sz="quarter" idx="12"/>
          </p:nvPr>
        </p:nvSpPr>
        <p:spPr/>
        <p:txBody>
          <a:bodyPr/>
          <a:lstStyle/>
          <a:p>
            <a:fld id="{C2B6B4A3-DCF8-C746-BF3F-9522555D4A5B}" type="slidenum">
              <a:rPr lang="en-US" smtClean="0"/>
              <a:t>‹#›</a:t>
            </a:fld>
            <a:endParaRPr lang="en-US"/>
          </a:p>
        </p:txBody>
      </p:sp>
    </p:spTree>
    <p:extLst>
      <p:ext uri="{BB962C8B-B14F-4D97-AF65-F5344CB8AC3E}">
        <p14:creationId xmlns:p14="http://schemas.microsoft.com/office/powerpoint/2010/main" val="1699278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10CC-8802-B660-D87D-6F0B2621E0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D9274C-5092-8B5D-13FF-B1C5A9F667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95F918-7C0E-CB72-D7BE-BB27A533F7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D9C218-3F85-7894-9AFC-8261D0BA1FF2}"/>
              </a:ext>
            </a:extLst>
          </p:cNvPr>
          <p:cNvSpPr>
            <a:spLocks noGrp="1"/>
          </p:cNvSpPr>
          <p:nvPr>
            <p:ph type="dt" sz="half" idx="10"/>
          </p:nvPr>
        </p:nvSpPr>
        <p:spPr/>
        <p:txBody>
          <a:bodyPr/>
          <a:lstStyle/>
          <a:p>
            <a:fld id="{F4785268-3F0A-8740-B954-F8FBD82E28A0}" type="datetimeFigureOut">
              <a:rPr lang="en-US" smtClean="0"/>
              <a:t>10/15/2024</a:t>
            </a:fld>
            <a:endParaRPr lang="en-US"/>
          </a:p>
        </p:txBody>
      </p:sp>
      <p:sp>
        <p:nvSpPr>
          <p:cNvPr id="6" name="Footer Placeholder 5">
            <a:extLst>
              <a:ext uri="{FF2B5EF4-FFF2-40B4-BE49-F238E27FC236}">
                <a16:creationId xmlns:a16="http://schemas.microsoft.com/office/drawing/2014/main" id="{72DA7AF1-0679-D6B5-FB52-CFD0E74705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BBA74F-7E38-52AE-DB92-937738033AC9}"/>
              </a:ext>
            </a:extLst>
          </p:cNvPr>
          <p:cNvSpPr>
            <a:spLocks noGrp="1"/>
          </p:cNvSpPr>
          <p:nvPr>
            <p:ph type="sldNum" sz="quarter" idx="12"/>
          </p:nvPr>
        </p:nvSpPr>
        <p:spPr/>
        <p:txBody>
          <a:bodyPr/>
          <a:lstStyle/>
          <a:p>
            <a:fld id="{C2B6B4A3-DCF8-C746-BF3F-9522555D4A5B}" type="slidenum">
              <a:rPr lang="en-US" smtClean="0"/>
              <a:t>‹#›</a:t>
            </a:fld>
            <a:endParaRPr lang="en-US"/>
          </a:p>
        </p:txBody>
      </p:sp>
    </p:spTree>
    <p:extLst>
      <p:ext uri="{BB962C8B-B14F-4D97-AF65-F5344CB8AC3E}">
        <p14:creationId xmlns:p14="http://schemas.microsoft.com/office/powerpoint/2010/main" val="2347811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9C459B-5753-319B-D051-039658EFE3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65A915-46F6-6202-4E01-3808FB2567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5EEB3-0D9F-371C-DC41-ABAB122A9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785268-3F0A-8740-B954-F8FBD82E28A0}" type="datetimeFigureOut">
              <a:rPr lang="en-US" smtClean="0"/>
              <a:t>10/15/2024</a:t>
            </a:fld>
            <a:endParaRPr lang="en-US"/>
          </a:p>
        </p:txBody>
      </p:sp>
      <p:sp>
        <p:nvSpPr>
          <p:cNvPr id="5" name="Footer Placeholder 4">
            <a:extLst>
              <a:ext uri="{FF2B5EF4-FFF2-40B4-BE49-F238E27FC236}">
                <a16:creationId xmlns:a16="http://schemas.microsoft.com/office/drawing/2014/main" id="{EF7E0752-DC4E-BD0C-33D5-58AE646129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152148-F37F-7B70-A2A5-0DE614D370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6B4A3-DCF8-C746-BF3F-9522555D4A5B}" type="slidenum">
              <a:rPr lang="en-US" smtClean="0"/>
              <a:t>‹#›</a:t>
            </a:fld>
            <a:endParaRPr lang="en-US"/>
          </a:p>
        </p:txBody>
      </p:sp>
    </p:spTree>
    <p:extLst>
      <p:ext uri="{BB962C8B-B14F-4D97-AF65-F5344CB8AC3E}">
        <p14:creationId xmlns:p14="http://schemas.microsoft.com/office/powerpoint/2010/main" val="2418237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115 Best Graduation Instagram Captions 2023">
            <a:extLst>
              <a:ext uri="{FF2B5EF4-FFF2-40B4-BE49-F238E27FC236}">
                <a16:creationId xmlns:a16="http://schemas.microsoft.com/office/drawing/2014/main" id="{36D30886-9F3B-282C-D24D-753E168F4C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22" r="13818" b="7469"/>
          <a:stretch/>
        </p:blipFill>
        <p:spPr bwMode="auto">
          <a:xfrm>
            <a:off x="3587792"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ADA685-1272-91EF-84E0-8BA69169D0CD}"/>
              </a:ext>
            </a:extLst>
          </p:cNvPr>
          <p:cNvSpPr>
            <a:spLocks noGrp="1"/>
          </p:cNvSpPr>
          <p:nvPr>
            <p:ph type="ctrTitle"/>
          </p:nvPr>
        </p:nvSpPr>
        <p:spPr>
          <a:xfrm>
            <a:off x="194178" y="944397"/>
            <a:ext cx="7727870" cy="1492064"/>
          </a:xfrm>
        </p:spPr>
        <p:txBody>
          <a:bodyPr anchor="b">
            <a:normAutofit fontScale="90000"/>
          </a:bodyPr>
          <a:lstStyle/>
          <a:p>
            <a:pPr algn="l"/>
            <a:br>
              <a:rPr lang="en-US" sz="6600" b="1">
                <a:latin typeface="Bembo"/>
                <a:cs typeface="Arial"/>
              </a:rPr>
            </a:br>
            <a:br>
              <a:rPr lang="en-US" sz="6600" b="1">
                <a:latin typeface="Bembo"/>
                <a:cs typeface="Arial"/>
              </a:rPr>
            </a:br>
            <a:r>
              <a:rPr lang="en-US" sz="6600" b="1">
                <a:solidFill>
                  <a:srgbClr val="A70503"/>
                </a:solidFill>
                <a:latin typeface="Calibri Light"/>
                <a:cs typeface="Arial"/>
              </a:rPr>
              <a:t>Cochrane High School</a:t>
            </a:r>
          </a:p>
        </p:txBody>
      </p:sp>
      <p:sp>
        <p:nvSpPr>
          <p:cNvPr id="3" name="Subtitle 2">
            <a:extLst>
              <a:ext uri="{FF2B5EF4-FFF2-40B4-BE49-F238E27FC236}">
                <a16:creationId xmlns:a16="http://schemas.microsoft.com/office/drawing/2014/main" id="{7F6D7ABD-8801-1585-D234-8DB3414CF724}"/>
              </a:ext>
            </a:extLst>
          </p:cNvPr>
          <p:cNvSpPr>
            <a:spLocks noGrp="1"/>
          </p:cNvSpPr>
          <p:nvPr>
            <p:ph type="subTitle" idx="1"/>
          </p:nvPr>
        </p:nvSpPr>
        <p:spPr>
          <a:xfrm>
            <a:off x="481029" y="5021651"/>
            <a:ext cx="6965808" cy="1208141"/>
          </a:xfrm>
        </p:spPr>
        <p:txBody>
          <a:bodyPr vert="horz" lIns="91440" tIns="45720" rIns="91440" bIns="45720" rtlCol="0" anchor="t">
            <a:normAutofit/>
          </a:bodyPr>
          <a:lstStyle/>
          <a:p>
            <a:pPr algn="l"/>
            <a:r>
              <a:rPr lang="en-US" sz="4000" b="1">
                <a:solidFill>
                  <a:srgbClr val="C00000"/>
                </a:solidFill>
                <a:latin typeface="Arial"/>
                <a:cs typeface="Arial"/>
              </a:rPr>
              <a:t>Graduation Information Meeting 2025</a:t>
            </a:r>
            <a:endParaRPr lang="en-US" sz="4000" b="1">
              <a:solidFill>
                <a:srgbClr val="C00000"/>
              </a:solidFill>
              <a:latin typeface="Arial" panose="020B0604020202020204" pitchFamily="34" charset="0"/>
              <a:cs typeface="Arial" panose="020B0604020202020204" pitchFamily="34" charset="0"/>
            </a:endParaRP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red letter on a black background&#10;&#10;Description automatically generated">
            <a:extLst>
              <a:ext uri="{FF2B5EF4-FFF2-40B4-BE49-F238E27FC236}">
                <a16:creationId xmlns:a16="http://schemas.microsoft.com/office/drawing/2014/main" id="{9732DB17-8667-A444-B599-C1C1C37DFCB5}"/>
              </a:ext>
            </a:extLst>
          </p:cNvPr>
          <p:cNvPicPr>
            <a:picLocks noChangeAspect="1"/>
          </p:cNvPicPr>
          <p:nvPr/>
        </p:nvPicPr>
        <p:blipFill>
          <a:blip r:embed="rId3"/>
          <a:stretch>
            <a:fillRect/>
          </a:stretch>
        </p:blipFill>
        <p:spPr>
          <a:xfrm>
            <a:off x="10801836" y="5730172"/>
            <a:ext cx="1293136" cy="999241"/>
          </a:xfrm>
          <a:prstGeom prst="rect">
            <a:avLst/>
          </a:prstGeom>
        </p:spPr>
      </p:pic>
    </p:spTree>
    <p:extLst>
      <p:ext uri="{BB962C8B-B14F-4D97-AF65-F5344CB8AC3E}">
        <p14:creationId xmlns:p14="http://schemas.microsoft.com/office/powerpoint/2010/main" val="2987797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7300B4-F26B-1CCE-9E66-CD8C784894F5}"/>
              </a:ext>
            </a:extLst>
          </p:cNvPr>
          <p:cNvSpPr>
            <a:spLocks noGrp="1"/>
          </p:cNvSpPr>
          <p:nvPr>
            <p:ph idx="1"/>
          </p:nvPr>
        </p:nvSpPr>
        <p:spPr>
          <a:xfrm>
            <a:off x="96358" y="167628"/>
            <a:ext cx="12004870" cy="6522585"/>
          </a:xfrm>
        </p:spPr>
        <p:txBody>
          <a:bodyPr vert="horz" lIns="91440" tIns="45720" rIns="91440" bIns="45720" rtlCol="0" anchor="t">
            <a:normAutofit fontScale="70000" lnSpcReduction="20000"/>
          </a:bodyPr>
          <a:lstStyle/>
          <a:p>
            <a:pPr marL="0" lvl="0" indent="0" algn="ctr" rtl="0">
              <a:lnSpc>
                <a:spcPct val="115000"/>
              </a:lnSpc>
              <a:spcBef>
                <a:spcPts val="0"/>
              </a:spcBef>
              <a:spcAft>
                <a:spcPts val="0"/>
              </a:spcAft>
              <a:buClr>
                <a:schemeClr val="dk1"/>
              </a:buClr>
              <a:buSzPts val="1100"/>
              <a:buFont typeface="Arial"/>
              <a:buNone/>
            </a:pPr>
            <a:r>
              <a:rPr lang="en-US" sz="4400" b="1">
                <a:solidFill>
                  <a:schemeClr val="dk1"/>
                </a:solidFill>
                <a:latin typeface="Calibri"/>
                <a:ea typeface="Times New Roman"/>
                <a:cs typeface="Times New Roman"/>
                <a:sym typeface="Times New Roman"/>
              </a:rPr>
              <a:t>ALBERTA HIGH SCHOOL DIPLOMA REQUIREMENTS</a:t>
            </a:r>
            <a:endParaRPr lang="en-US" sz="4400" b="1">
              <a:solidFill>
                <a:schemeClr val="dk1"/>
              </a:solidFill>
              <a:latin typeface="Calibri"/>
              <a:ea typeface="Times New Roman"/>
              <a:cs typeface="Times New Roman"/>
            </a:endParaRPr>
          </a:p>
          <a:p>
            <a:pPr marL="0" indent="0" algn="ctr">
              <a:lnSpc>
                <a:spcPct val="115000"/>
              </a:lnSpc>
              <a:spcBef>
                <a:spcPts val="0"/>
              </a:spcBef>
              <a:buClr>
                <a:prstClr val="black"/>
              </a:buClr>
              <a:buSzPts val="1100"/>
              <a:buNone/>
            </a:pPr>
            <a:r>
              <a:rPr lang="en-US" sz="3200">
                <a:solidFill>
                  <a:schemeClr val="dk1"/>
                </a:solidFill>
                <a:latin typeface="Calibri"/>
                <a:ea typeface="Times New Roman"/>
                <a:cs typeface="Times New Roman"/>
                <a:sym typeface="Times New Roman"/>
              </a:rPr>
              <a:t>You must earn a </a:t>
            </a:r>
            <a:r>
              <a:rPr lang="en-US" sz="3200" b="1" u="sng">
                <a:solidFill>
                  <a:schemeClr val="dk1"/>
                </a:solidFill>
                <a:latin typeface="Calibri"/>
                <a:ea typeface="Times New Roman"/>
                <a:cs typeface="Times New Roman"/>
                <a:sym typeface="Times New Roman"/>
              </a:rPr>
              <a:t>minimum </a:t>
            </a:r>
            <a:r>
              <a:rPr lang="en-US" sz="3200">
                <a:solidFill>
                  <a:schemeClr val="dk1"/>
                </a:solidFill>
                <a:latin typeface="Calibri"/>
                <a:ea typeface="Times New Roman"/>
                <a:cs typeface="Times New Roman"/>
                <a:sym typeface="Times New Roman"/>
              </a:rPr>
              <a:t>of 100 credits from the required courses below:</a:t>
            </a:r>
            <a:endParaRPr lang="en-US" sz="3200">
              <a:solidFill>
                <a:schemeClr val="dk1"/>
              </a:solidFill>
              <a:latin typeface="Calibri"/>
              <a:ea typeface="Times New Roman"/>
              <a:cs typeface="Times New Roman"/>
            </a:endParaRPr>
          </a:p>
          <a:p>
            <a:pPr marL="0" indent="0">
              <a:lnSpc>
                <a:spcPct val="115000"/>
              </a:lnSpc>
              <a:spcBef>
                <a:spcPts val="0"/>
              </a:spcBef>
              <a:buClr>
                <a:schemeClr val="dk1"/>
              </a:buClr>
              <a:buSzPts val="1100"/>
              <a:buNone/>
            </a:pPr>
            <a:endParaRPr lang="en-US" sz="2800">
              <a:solidFill>
                <a:schemeClr val="dk1"/>
              </a:solidFill>
              <a:latin typeface="Calibri"/>
              <a:ea typeface="Times New Roman"/>
              <a:cs typeface="Times New Roman"/>
            </a:endParaRPr>
          </a:p>
          <a:p>
            <a:pPr marL="0" lvl="0" indent="0" algn="l" rtl="0">
              <a:lnSpc>
                <a:spcPct val="115000"/>
              </a:lnSpc>
              <a:spcBef>
                <a:spcPts val="0"/>
              </a:spcBef>
              <a:spcAft>
                <a:spcPts val="0"/>
              </a:spcAft>
              <a:buClr>
                <a:schemeClr val="dk1"/>
              </a:buClr>
              <a:buSzPts val="1100"/>
              <a:buFont typeface="Arial"/>
              <a:buNone/>
            </a:pPr>
            <a:r>
              <a:rPr lang="en-US" sz="2800" b="1" u="sng">
                <a:solidFill>
                  <a:schemeClr val="dk1"/>
                </a:solidFill>
                <a:latin typeface="Calibri"/>
                <a:ea typeface="Times New Roman"/>
                <a:cs typeface="Times New Roman"/>
                <a:sym typeface="Times New Roman"/>
              </a:rPr>
              <a:t>REQUIRED COURSES</a:t>
            </a:r>
            <a:endParaRPr lang="en-US" sz="2800" b="1" u="sng">
              <a:solidFill>
                <a:schemeClr val="dk1"/>
              </a:solidFill>
              <a:latin typeface="Calibri"/>
              <a:ea typeface="Times New Roman"/>
              <a:cs typeface="Times New Roman"/>
            </a:endParaRPr>
          </a:p>
          <a:p>
            <a:pPr marL="457200" indent="-304800">
              <a:lnSpc>
                <a:spcPct val="115000"/>
              </a:lnSpc>
              <a:spcBef>
                <a:spcPts val="0"/>
              </a:spcBef>
              <a:buClr>
                <a:schemeClr val="dk1"/>
              </a:buClr>
              <a:buSzPts val="1200"/>
              <a:buFont typeface="Times New Roman"/>
              <a:buChar char="➢"/>
            </a:pPr>
            <a:r>
              <a:rPr lang="en-US">
                <a:solidFill>
                  <a:schemeClr val="dk1"/>
                </a:solidFill>
                <a:latin typeface="Calibri"/>
                <a:ea typeface="Times New Roman"/>
                <a:cs typeface="Times New Roman"/>
                <a:sym typeface="Times New Roman"/>
              </a:rPr>
              <a:t>30-level English</a:t>
            </a:r>
            <a:r>
              <a:rPr lang="en-US" sz="2800">
                <a:solidFill>
                  <a:schemeClr val="dk1"/>
                </a:solidFill>
                <a:latin typeface="Calibri"/>
                <a:ea typeface="Times New Roman"/>
                <a:cs typeface="Times New Roman"/>
                <a:sym typeface="Times New Roman"/>
              </a:rPr>
              <a:t> </a:t>
            </a:r>
            <a:endParaRPr lang="en-US">
              <a:solidFill>
                <a:schemeClr val="dk1"/>
              </a:solidFill>
              <a:latin typeface="Calibri"/>
              <a:ea typeface="Times New Roman"/>
              <a:cs typeface="Times New Roman"/>
            </a:endParaRPr>
          </a:p>
          <a:p>
            <a:pPr marL="457200" indent="-304800">
              <a:lnSpc>
                <a:spcPct val="114999"/>
              </a:lnSpc>
              <a:spcBef>
                <a:spcPts val="0"/>
              </a:spcBef>
              <a:buClr>
                <a:srgbClr val="000000"/>
              </a:buClr>
              <a:buSzPts val="1200"/>
              <a:buFont typeface="Times New Roman"/>
              <a:buChar char="➢"/>
            </a:pPr>
            <a:r>
              <a:rPr lang="en-US">
                <a:solidFill>
                  <a:schemeClr val="dk1"/>
                </a:solidFill>
                <a:latin typeface="Calibri"/>
                <a:ea typeface="Times New Roman"/>
                <a:cs typeface="Times New Roman"/>
                <a:sym typeface="Times New Roman"/>
              </a:rPr>
              <a:t>30-level Social</a:t>
            </a:r>
            <a:r>
              <a:rPr lang="en-US" sz="2800">
                <a:solidFill>
                  <a:schemeClr val="dk1"/>
                </a:solidFill>
                <a:latin typeface="Calibri"/>
                <a:ea typeface="Times New Roman"/>
                <a:cs typeface="Times New Roman"/>
                <a:sym typeface="Times New Roman"/>
              </a:rPr>
              <a:t> Studies </a:t>
            </a:r>
            <a:endParaRPr lang="en-US">
              <a:solidFill>
                <a:schemeClr val="dk1"/>
              </a:solidFill>
              <a:latin typeface="Calibri"/>
              <a:ea typeface="Times New Roman"/>
              <a:cs typeface="Times New Roman"/>
            </a:endParaRPr>
          </a:p>
          <a:p>
            <a:pPr marL="457200" indent="-304800">
              <a:lnSpc>
                <a:spcPct val="114999"/>
              </a:lnSpc>
              <a:spcBef>
                <a:spcPts val="0"/>
              </a:spcBef>
              <a:buClr>
                <a:srgbClr val="000000"/>
              </a:buClr>
              <a:buSzPts val="1200"/>
              <a:buFont typeface="Times New Roman"/>
              <a:buChar char="➢"/>
            </a:pPr>
            <a:r>
              <a:rPr lang="en-US">
                <a:solidFill>
                  <a:schemeClr val="dk1"/>
                </a:solidFill>
                <a:latin typeface="Calibri"/>
                <a:ea typeface="Times New Roman"/>
                <a:cs typeface="Times New Roman"/>
                <a:sym typeface="Times New Roman"/>
              </a:rPr>
              <a:t>20-level Mathematics</a:t>
            </a:r>
            <a:r>
              <a:rPr lang="en-US" sz="2800">
                <a:solidFill>
                  <a:schemeClr val="dk1"/>
                </a:solidFill>
                <a:latin typeface="Calibri"/>
                <a:ea typeface="Times New Roman"/>
                <a:cs typeface="Times New Roman"/>
                <a:sym typeface="Times New Roman"/>
              </a:rPr>
              <a:t> </a:t>
            </a:r>
            <a:endParaRPr lang="en-US">
              <a:solidFill>
                <a:schemeClr val="dk1"/>
              </a:solidFill>
              <a:latin typeface="Calibri"/>
              <a:ea typeface="Times New Roman"/>
              <a:cs typeface="Times New Roman"/>
            </a:endParaRPr>
          </a:p>
          <a:p>
            <a:pPr marL="457200" indent="-304800">
              <a:lnSpc>
                <a:spcPct val="114999"/>
              </a:lnSpc>
              <a:spcBef>
                <a:spcPts val="0"/>
              </a:spcBef>
              <a:buClr>
                <a:srgbClr val="000000"/>
              </a:buClr>
              <a:buSzPts val="1200"/>
              <a:buFont typeface="Times New Roman"/>
              <a:buChar char="➢"/>
            </a:pPr>
            <a:r>
              <a:rPr lang="en-US">
                <a:solidFill>
                  <a:schemeClr val="dk1"/>
                </a:solidFill>
                <a:latin typeface="Calibri"/>
                <a:ea typeface="Times New Roman"/>
                <a:cs typeface="Times New Roman"/>
                <a:sym typeface="Times New Roman"/>
              </a:rPr>
              <a:t>20-level Science</a:t>
            </a:r>
            <a:r>
              <a:rPr lang="en-US" sz="2800">
                <a:solidFill>
                  <a:schemeClr val="dk1"/>
                </a:solidFill>
                <a:latin typeface="Calibri"/>
                <a:ea typeface="Times New Roman"/>
                <a:cs typeface="Times New Roman"/>
                <a:sym typeface="Times New Roman"/>
              </a:rPr>
              <a:t> </a:t>
            </a:r>
            <a:endParaRPr lang="en-US">
              <a:solidFill>
                <a:schemeClr val="dk1"/>
              </a:solidFill>
              <a:latin typeface="Calibri"/>
              <a:ea typeface="Times New Roman"/>
              <a:cs typeface="Times New Roman"/>
            </a:endParaRPr>
          </a:p>
          <a:p>
            <a:pPr marL="457200" indent="-304800">
              <a:lnSpc>
                <a:spcPct val="114999"/>
              </a:lnSpc>
              <a:spcBef>
                <a:spcPts val="0"/>
              </a:spcBef>
              <a:buClr>
                <a:srgbClr val="000000"/>
              </a:buClr>
              <a:buSzPts val="1200"/>
              <a:buFont typeface="Times New Roman"/>
              <a:buChar char="➢"/>
            </a:pPr>
            <a:r>
              <a:rPr lang="en-US" sz="2800">
                <a:solidFill>
                  <a:schemeClr val="dk1"/>
                </a:solidFill>
                <a:latin typeface="Calibri"/>
                <a:ea typeface="Times New Roman"/>
                <a:cs typeface="Times New Roman"/>
                <a:sym typeface="Times New Roman"/>
              </a:rPr>
              <a:t>Physical Education 10 </a:t>
            </a:r>
            <a:r>
              <a:rPr lang="en-US" sz="2800" b="1">
                <a:solidFill>
                  <a:schemeClr val="dk1"/>
                </a:solidFill>
                <a:latin typeface="Calibri"/>
                <a:ea typeface="Times New Roman"/>
                <a:cs typeface="Times New Roman"/>
                <a:sym typeface="Times New Roman"/>
              </a:rPr>
              <a:t>and </a:t>
            </a:r>
            <a:r>
              <a:rPr lang="en-US" sz="2800">
                <a:solidFill>
                  <a:schemeClr val="dk1"/>
                </a:solidFill>
                <a:latin typeface="Calibri"/>
                <a:ea typeface="Times New Roman"/>
                <a:cs typeface="Times New Roman"/>
                <a:sym typeface="Times New Roman"/>
              </a:rPr>
              <a:t>Career and Life Management (CALM)</a:t>
            </a:r>
            <a:endParaRPr lang="en-US" sz="2800">
              <a:solidFill>
                <a:schemeClr val="dk1"/>
              </a:solidFill>
              <a:latin typeface="Calibri"/>
              <a:ea typeface="Times New Roman"/>
              <a:cs typeface="Times New Roman"/>
            </a:endParaRPr>
          </a:p>
          <a:p>
            <a:pPr marL="0" indent="0">
              <a:lnSpc>
                <a:spcPct val="115000"/>
              </a:lnSpc>
              <a:spcBef>
                <a:spcPts val="0"/>
              </a:spcBef>
              <a:buClr>
                <a:schemeClr val="dk1"/>
              </a:buClr>
              <a:buSzPts val="1100"/>
              <a:buNone/>
            </a:pPr>
            <a:endParaRPr lang="en-US" sz="2800">
              <a:solidFill>
                <a:schemeClr val="dk1"/>
              </a:solidFill>
              <a:latin typeface="Calibri"/>
              <a:ea typeface="Times New Roman"/>
              <a:cs typeface="Times New Roman"/>
            </a:endParaRPr>
          </a:p>
          <a:p>
            <a:pPr marL="0" indent="0">
              <a:lnSpc>
                <a:spcPct val="115000"/>
              </a:lnSpc>
              <a:spcBef>
                <a:spcPts val="0"/>
              </a:spcBef>
              <a:buClr>
                <a:schemeClr val="dk1"/>
              </a:buClr>
              <a:buSzPts val="1100"/>
              <a:buNone/>
            </a:pPr>
            <a:r>
              <a:rPr lang="en-US" sz="2800" b="1">
                <a:solidFill>
                  <a:schemeClr val="dk1"/>
                </a:solidFill>
                <a:latin typeface="Calibri"/>
                <a:ea typeface="Times New Roman"/>
                <a:cs typeface="Times New Roman"/>
                <a:sym typeface="Times New Roman"/>
              </a:rPr>
              <a:t>AND </a:t>
            </a:r>
            <a:r>
              <a:rPr lang="en-US" sz="2800">
                <a:solidFill>
                  <a:schemeClr val="dk1"/>
                </a:solidFill>
                <a:latin typeface="Calibri"/>
                <a:ea typeface="Times New Roman"/>
                <a:cs typeface="Times New Roman"/>
                <a:sym typeface="Times New Roman"/>
              </a:rPr>
              <a:t>EARN 10 CREDITS, IN ANY COMBINATION, FROM:</a:t>
            </a:r>
            <a:r>
              <a:rPr lang="en-US">
                <a:solidFill>
                  <a:schemeClr val="dk1"/>
                </a:solidFill>
                <a:latin typeface="Calibri"/>
                <a:ea typeface="Times New Roman"/>
                <a:cs typeface="Times New Roman"/>
                <a:sym typeface="Times New Roman"/>
              </a:rPr>
              <a:t> </a:t>
            </a:r>
            <a:r>
              <a:rPr lang="en-US" sz="2000" b="1">
                <a:solidFill>
                  <a:schemeClr val="dk1"/>
                </a:solidFill>
                <a:latin typeface="Calibri"/>
                <a:ea typeface="Times New Roman"/>
                <a:cs typeface="Times New Roman"/>
                <a:sym typeface="Times New Roman"/>
              </a:rPr>
              <a:t>(</a:t>
            </a:r>
            <a:r>
              <a:rPr lang="en-US" sz="2000" b="1">
                <a:solidFill>
                  <a:schemeClr val="dk1"/>
                </a:solidFill>
                <a:highlight>
                  <a:srgbClr val="FFFF00"/>
                </a:highlight>
                <a:latin typeface="Calibri"/>
                <a:ea typeface="Times New Roman"/>
                <a:cs typeface="Times New Roman"/>
                <a:sym typeface="Times New Roman"/>
              </a:rPr>
              <a:t>almost anything EXCEPT Social Sciences, Work Experience, and Green Certificate</a:t>
            </a:r>
            <a:r>
              <a:rPr lang="en-US" sz="2000" b="1">
                <a:solidFill>
                  <a:schemeClr val="dk1"/>
                </a:solidFill>
                <a:latin typeface="Calibri"/>
                <a:ea typeface="Times New Roman"/>
                <a:cs typeface="Times New Roman"/>
                <a:sym typeface="Times New Roman"/>
              </a:rPr>
              <a:t>)</a:t>
            </a:r>
            <a:endParaRPr lang="en-US" sz="2000" b="1">
              <a:solidFill>
                <a:schemeClr val="dk1"/>
              </a:solidFill>
              <a:latin typeface="Calibri"/>
              <a:ea typeface="Times New Roman"/>
              <a:cs typeface="Times New Roman"/>
            </a:endParaRPr>
          </a:p>
          <a:p>
            <a:pPr marL="457200" indent="-304800">
              <a:lnSpc>
                <a:spcPct val="115000"/>
              </a:lnSpc>
              <a:spcBef>
                <a:spcPts val="0"/>
              </a:spcBef>
              <a:buClr>
                <a:schemeClr val="dk1"/>
              </a:buClr>
              <a:buSzPts val="1200"/>
              <a:buFont typeface="Times New Roman"/>
              <a:buChar char="➢"/>
            </a:pPr>
            <a:r>
              <a:rPr lang="en-US" sz="2800">
                <a:solidFill>
                  <a:schemeClr val="dk1"/>
                </a:solidFill>
                <a:latin typeface="Calibri"/>
                <a:ea typeface="Times New Roman"/>
                <a:cs typeface="Times New Roman"/>
                <a:sym typeface="Times New Roman"/>
              </a:rPr>
              <a:t>Career and Technology Studies (CTS)</a:t>
            </a:r>
            <a:r>
              <a:rPr lang="en-US">
                <a:solidFill>
                  <a:schemeClr val="dk1"/>
                </a:solidFill>
                <a:latin typeface="Calibri"/>
                <a:ea typeface="Times New Roman"/>
                <a:cs typeface="Times New Roman"/>
                <a:sym typeface="Times New Roman"/>
              </a:rPr>
              <a:t> - (foods, construction, sports performance, etc.)</a:t>
            </a:r>
            <a:endParaRPr lang="en-US" sz="2800">
              <a:solidFill>
                <a:schemeClr val="dk1"/>
              </a:solidFill>
              <a:latin typeface="Calibri"/>
              <a:ea typeface="Times New Roman"/>
              <a:cs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US" sz="2800">
                <a:solidFill>
                  <a:schemeClr val="dk1"/>
                </a:solidFill>
                <a:latin typeface="Calibri"/>
                <a:ea typeface="Times New Roman"/>
                <a:cs typeface="Times New Roman"/>
                <a:sym typeface="Times New Roman"/>
              </a:rPr>
              <a:t>Fine Arts (Drama, Music, etc</a:t>
            </a:r>
            <a:r>
              <a:rPr lang="en-US">
                <a:solidFill>
                  <a:schemeClr val="dk1"/>
                </a:solidFill>
                <a:latin typeface="Calibri"/>
                <a:ea typeface="Times New Roman"/>
                <a:cs typeface="Times New Roman"/>
                <a:sym typeface="Times New Roman"/>
              </a:rPr>
              <a:t>.)</a:t>
            </a:r>
            <a:endParaRPr lang="en-US" sz="2800">
              <a:solidFill>
                <a:schemeClr val="dk1"/>
              </a:solidFill>
              <a:latin typeface="Calibri"/>
              <a:ea typeface="Times New Roman"/>
              <a:cs typeface="Times New Roman"/>
            </a:endParaRPr>
          </a:p>
          <a:p>
            <a:pPr marL="457200" indent="-304800">
              <a:lnSpc>
                <a:spcPct val="115000"/>
              </a:lnSpc>
              <a:spcBef>
                <a:spcPts val="0"/>
              </a:spcBef>
              <a:buClr>
                <a:schemeClr val="dk1"/>
              </a:buClr>
              <a:buSzPts val="1200"/>
              <a:buFont typeface="Times New Roman"/>
              <a:buChar char="➢"/>
            </a:pPr>
            <a:r>
              <a:rPr lang="en-US" sz="2800">
                <a:solidFill>
                  <a:schemeClr val="dk1"/>
                </a:solidFill>
                <a:latin typeface="Calibri"/>
                <a:ea typeface="Times New Roman"/>
                <a:cs typeface="Times New Roman"/>
                <a:sym typeface="Times New Roman"/>
              </a:rPr>
              <a:t>Second Languages</a:t>
            </a:r>
            <a:r>
              <a:rPr lang="en-US">
                <a:solidFill>
                  <a:schemeClr val="dk1"/>
                </a:solidFill>
                <a:latin typeface="Calibri"/>
                <a:ea typeface="Times New Roman"/>
                <a:cs typeface="Times New Roman"/>
                <a:sym typeface="Times New Roman"/>
              </a:rPr>
              <a:t> (French Language Arts, French as a Second Language)</a:t>
            </a:r>
            <a:endParaRPr lang="en-US" sz="2800">
              <a:solidFill>
                <a:schemeClr val="dk1"/>
              </a:solidFill>
              <a:latin typeface="Calibri"/>
              <a:ea typeface="Times New Roman"/>
              <a:cs typeface="Times New Roman"/>
            </a:endParaRPr>
          </a:p>
          <a:p>
            <a:pPr marL="457200" indent="-304800">
              <a:lnSpc>
                <a:spcPct val="115000"/>
              </a:lnSpc>
              <a:spcBef>
                <a:spcPts val="0"/>
              </a:spcBef>
              <a:buClr>
                <a:schemeClr val="dk1"/>
              </a:buClr>
              <a:buSzPts val="1200"/>
              <a:buFont typeface="Times New Roman"/>
              <a:buChar char="➢"/>
            </a:pPr>
            <a:r>
              <a:rPr lang="en-US" sz="2800">
                <a:solidFill>
                  <a:schemeClr val="dk1"/>
                </a:solidFill>
                <a:latin typeface="Calibri"/>
                <a:ea typeface="Times New Roman"/>
                <a:cs typeface="Times New Roman"/>
                <a:sym typeface="Times New Roman"/>
              </a:rPr>
              <a:t>Physical Education </a:t>
            </a:r>
            <a:r>
              <a:rPr lang="en-US">
                <a:solidFill>
                  <a:schemeClr val="dk1"/>
                </a:solidFill>
                <a:latin typeface="Calibri"/>
                <a:ea typeface="Times New Roman"/>
                <a:cs typeface="Times New Roman"/>
                <a:sym typeface="Times New Roman"/>
              </a:rPr>
              <a:t>20 and 30</a:t>
            </a:r>
            <a:endParaRPr lang="en-US" sz="2800">
              <a:solidFill>
                <a:schemeClr val="dk1"/>
              </a:solidFill>
              <a:latin typeface="Calibri"/>
              <a:ea typeface="Times New Roman"/>
              <a:cs typeface="Times New Roman"/>
            </a:endParaRPr>
          </a:p>
          <a:p>
            <a:pPr marL="0" indent="0">
              <a:lnSpc>
                <a:spcPct val="115000"/>
              </a:lnSpc>
              <a:spcBef>
                <a:spcPts val="0"/>
              </a:spcBef>
              <a:buClr>
                <a:schemeClr val="dk1"/>
              </a:buClr>
              <a:buSzPts val="1100"/>
              <a:buNone/>
            </a:pPr>
            <a:endParaRPr lang="en-US" sz="2800">
              <a:solidFill>
                <a:schemeClr val="dk1"/>
              </a:solidFill>
              <a:latin typeface="Calibri"/>
              <a:ea typeface="Times New Roman"/>
              <a:cs typeface="Times New Roman"/>
            </a:endParaRPr>
          </a:p>
          <a:p>
            <a:pPr marL="0" indent="0">
              <a:lnSpc>
                <a:spcPct val="115000"/>
              </a:lnSpc>
              <a:spcBef>
                <a:spcPts val="0"/>
              </a:spcBef>
              <a:buClr>
                <a:schemeClr val="dk1"/>
              </a:buClr>
              <a:buSzPts val="1100"/>
              <a:buNone/>
            </a:pPr>
            <a:r>
              <a:rPr lang="en-US" sz="2800" b="1">
                <a:solidFill>
                  <a:schemeClr val="dk1"/>
                </a:solidFill>
                <a:latin typeface="Calibri"/>
                <a:ea typeface="Times New Roman"/>
                <a:cs typeface="Times New Roman"/>
                <a:sym typeface="Times New Roman"/>
              </a:rPr>
              <a:t>AND </a:t>
            </a:r>
            <a:r>
              <a:rPr lang="en-US" sz="2800">
                <a:solidFill>
                  <a:schemeClr val="dk1"/>
                </a:solidFill>
                <a:latin typeface="Calibri"/>
                <a:ea typeface="Times New Roman"/>
                <a:cs typeface="Times New Roman"/>
                <a:sym typeface="Times New Roman"/>
              </a:rPr>
              <a:t>EARN 10 CREDITS IN ANY 30-LEVEL COURSE(S) </a:t>
            </a:r>
            <a:r>
              <a:rPr lang="en-US" sz="2800" b="1">
                <a:solidFill>
                  <a:schemeClr val="dk1"/>
                </a:solidFill>
                <a:latin typeface="Calibri"/>
                <a:ea typeface="Times New Roman"/>
                <a:cs typeface="Times New Roman"/>
                <a:sym typeface="Times New Roman"/>
              </a:rPr>
              <a:t>(</a:t>
            </a:r>
            <a:r>
              <a:rPr lang="en-US" b="1">
                <a:solidFill>
                  <a:schemeClr val="dk1"/>
                </a:solidFill>
                <a:latin typeface="Calibri"/>
                <a:ea typeface="Times New Roman"/>
                <a:cs typeface="Times New Roman"/>
                <a:sym typeface="Times New Roman"/>
              </a:rPr>
              <a:t>not including</a:t>
            </a:r>
            <a:r>
              <a:rPr lang="en-US" sz="2800" b="1">
                <a:solidFill>
                  <a:schemeClr val="dk1"/>
                </a:solidFill>
                <a:latin typeface="Calibri"/>
                <a:ea typeface="Times New Roman"/>
                <a:cs typeface="Times New Roman"/>
                <a:sym typeface="Times New Roman"/>
              </a:rPr>
              <a:t> English and Social Studies)</a:t>
            </a:r>
            <a:r>
              <a:rPr lang="en-US" sz="2800">
                <a:solidFill>
                  <a:schemeClr val="dk1"/>
                </a:solidFill>
                <a:latin typeface="Calibri"/>
                <a:ea typeface="Times New Roman"/>
                <a:cs typeface="Times New Roman"/>
                <a:sym typeface="Times New Roman"/>
              </a:rPr>
              <a:t>, IN ANY COMBINATION, FROM:</a:t>
            </a:r>
            <a:endParaRPr lang="en-US" sz="2800">
              <a:solidFill>
                <a:schemeClr val="dk1"/>
              </a:solidFill>
              <a:latin typeface="Calibri"/>
              <a:ea typeface="Times New Roman"/>
              <a:cs typeface="Times New Roman"/>
            </a:endParaRPr>
          </a:p>
          <a:p>
            <a:pPr marL="457200" indent="-304800">
              <a:lnSpc>
                <a:spcPct val="115000"/>
              </a:lnSpc>
              <a:spcBef>
                <a:spcPts val="0"/>
              </a:spcBef>
              <a:buClr>
                <a:schemeClr val="dk1"/>
              </a:buClr>
              <a:buSzPts val="1200"/>
              <a:buFont typeface="Times New Roman"/>
              <a:buChar char="➢"/>
            </a:pPr>
            <a:r>
              <a:rPr lang="en-US" sz="2800">
                <a:solidFill>
                  <a:schemeClr val="dk1"/>
                </a:solidFill>
                <a:latin typeface="Calibri"/>
                <a:ea typeface="Times New Roman"/>
                <a:cs typeface="Times New Roman"/>
                <a:sym typeface="Times New Roman"/>
              </a:rPr>
              <a:t>30-level math, science, fine arts, second languages, CTS, social sciences,</a:t>
            </a:r>
            <a:r>
              <a:rPr lang="en-US">
                <a:solidFill>
                  <a:schemeClr val="dk1"/>
                </a:solidFill>
                <a:latin typeface="Calibri"/>
                <a:ea typeface="Times New Roman"/>
                <a:cs typeface="Times New Roman"/>
                <a:sym typeface="Times New Roman"/>
              </a:rPr>
              <a:t> PE, learning strategies</a:t>
            </a:r>
            <a:endParaRPr lang="en-US" sz="2800">
              <a:solidFill>
                <a:schemeClr val="dk1"/>
              </a:solidFill>
              <a:latin typeface="Calibri"/>
              <a:ea typeface="Times New Roman"/>
              <a:cs typeface="Times New Roman"/>
            </a:endParaRPr>
          </a:p>
          <a:p>
            <a:pPr marL="457200" indent="-304800">
              <a:lnSpc>
                <a:spcPct val="115000"/>
              </a:lnSpc>
              <a:spcBef>
                <a:spcPts val="0"/>
              </a:spcBef>
              <a:buClr>
                <a:schemeClr val="dk1"/>
              </a:buClr>
              <a:buSzPts val="1200"/>
              <a:buFont typeface="Times New Roman"/>
              <a:buChar char="➢"/>
            </a:pPr>
            <a:r>
              <a:rPr lang="en-US" sz="2800">
                <a:solidFill>
                  <a:schemeClr val="dk1"/>
                </a:solidFill>
                <a:latin typeface="Calibri"/>
                <a:ea typeface="Times New Roman"/>
                <a:cs typeface="Times New Roman"/>
                <a:sym typeface="Times New Roman"/>
              </a:rPr>
              <a:t>30-level Work </a:t>
            </a:r>
            <a:r>
              <a:rPr lang="en-US">
                <a:solidFill>
                  <a:schemeClr val="dk1"/>
                </a:solidFill>
                <a:latin typeface="Calibri"/>
                <a:ea typeface="Times New Roman"/>
                <a:cs typeface="Times New Roman"/>
                <a:sym typeface="Times New Roman"/>
              </a:rPr>
              <a:t>Experience; Registered</a:t>
            </a:r>
            <a:r>
              <a:rPr lang="en-US" sz="2800">
                <a:solidFill>
                  <a:schemeClr val="dk1"/>
                </a:solidFill>
                <a:latin typeface="Calibri"/>
                <a:ea typeface="Times New Roman"/>
                <a:cs typeface="Times New Roman"/>
                <a:sym typeface="Times New Roman"/>
              </a:rPr>
              <a:t> Apprenticeship Program (RAP</a:t>
            </a:r>
            <a:r>
              <a:rPr lang="en-US">
                <a:solidFill>
                  <a:schemeClr val="dk1"/>
                </a:solidFill>
                <a:latin typeface="Calibri"/>
                <a:ea typeface="Times New Roman"/>
                <a:cs typeface="Times New Roman"/>
                <a:sym typeface="Times New Roman"/>
              </a:rPr>
              <a:t>); and/or Green</a:t>
            </a:r>
            <a:r>
              <a:rPr lang="en-US" sz="2800">
                <a:solidFill>
                  <a:schemeClr val="dk1"/>
                </a:solidFill>
                <a:latin typeface="Calibri"/>
                <a:ea typeface="Times New Roman"/>
                <a:cs typeface="Times New Roman"/>
                <a:sym typeface="Times New Roman"/>
              </a:rPr>
              <a:t> Certificate</a:t>
            </a:r>
            <a:r>
              <a:rPr lang="en-US">
                <a:solidFill>
                  <a:schemeClr val="dk1"/>
                </a:solidFill>
                <a:latin typeface="Calibri"/>
                <a:ea typeface="Times New Roman"/>
                <a:cs typeface="Times New Roman"/>
                <a:sym typeface="Times New Roman"/>
              </a:rPr>
              <a:t> </a:t>
            </a:r>
            <a:endParaRPr lang="en-US">
              <a:solidFill>
                <a:schemeClr val="dk1"/>
              </a:solidFill>
              <a:latin typeface="Calibri"/>
              <a:cs typeface="Times New Roman"/>
            </a:endParaRPr>
          </a:p>
        </p:txBody>
      </p:sp>
      <p:pic>
        <p:nvPicPr>
          <p:cNvPr id="4" name="Picture 3" descr="A red letter on a black background&#10;&#10;Description automatically generated">
            <a:extLst>
              <a:ext uri="{FF2B5EF4-FFF2-40B4-BE49-F238E27FC236}">
                <a16:creationId xmlns:a16="http://schemas.microsoft.com/office/drawing/2014/main" id="{903765F0-FC0F-AE22-F892-8BC1BDAD9CCE}"/>
              </a:ext>
            </a:extLst>
          </p:cNvPr>
          <p:cNvPicPr>
            <a:picLocks noChangeAspect="1"/>
          </p:cNvPicPr>
          <p:nvPr/>
        </p:nvPicPr>
        <p:blipFill>
          <a:blip r:embed="rId2"/>
          <a:stretch>
            <a:fillRect/>
          </a:stretch>
        </p:blipFill>
        <p:spPr>
          <a:xfrm>
            <a:off x="10801836" y="5730172"/>
            <a:ext cx="1293136" cy="999241"/>
          </a:xfrm>
          <a:prstGeom prst="rect">
            <a:avLst/>
          </a:prstGeom>
        </p:spPr>
      </p:pic>
    </p:spTree>
    <p:extLst>
      <p:ext uri="{BB962C8B-B14F-4D97-AF65-F5344CB8AC3E}">
        <p14:creationId xmlns:p14="http://schemas.microsoft.com/office/powerpoint/2010/main" val="21338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430E8B-4DE9-3D5D-8C8A-F53AE2A8AE30}"/>
              </a:ext>
            </a:extLst>
          </p:cNvPr>
          <p:cNvSpPr>
            <a:spLocks noGrp="1"/>
          </p:cNvSpPr>
          <p:nvPr>
            <p:ph type="title"/>
          </p:nvPr>
        </p:nvSpPr>
        <p:spPr>
          <a:xfrm>
            <a:off x="5081285" y="167834"/>
            <a:ext cx="6652951" cy="1675623"/>
          </a:xfrm>
        </p:spPr>
        <p:txBody>
          <a:bodyPr anchor="b">
            <a:normAutofit fontScale="90000"/>
          </a:bodyPr>
          <a:lstStyle/>
          <a:p>
            <a:pPr algn="ctr"/>
            <a:r>
              <a:rPr lang="en-US" i="0" u="none" strike="noStrike" cap="none">
                <a:solidFill>
                  <a:srgbClr val="C00000"/>
                </a:solidFill>
                <a:latin typeface="Cambria" panose="02040503050406030204" pitchFamily="18" charset="0"/>
                <a:ea typeface="Cambria"/>
                <a:cs typeface="Arial" panose="020B0604020202020204" pitchFamily="34" charset="0"/>
                <a:sym typeface="Cambria"/>
              </a:rPr>
              <a:t>How &amp; when we monitor . . .</a:t>
            </a:r>
            <a:r>
              <a:rPr lang="en-US" b="1" i="0" u="none" strike="noStrike" cap="none">
                <a:solidFill>
                  <a:srgbClr val="C00000"/>
                </a:solidFill>
                <a:latin typeface="Cambria" panose="02040503050406030204" pitchFamily="18" charset="0"/>
                <a:ea typeface="Verdana"/>
                <a:cs typeface="Arial" panose="020B0604020202020204" pitchFamily="34" charset="0"/>
                <a:sym typeface="Verdana"/>
              </a:rPr>
              <a:t> </a:t>
            </a:r>
            <a:br>
              <a:rPr lang="en-US" sz="4000" b="1">
                <a:latin typeface="Cambria"/>
                <a:ea typeface="Cambria"/>
                <a:cs typeface="Cambria"/>
                <a:sym typeface="Cambria"/>
              </a:rPr>
            </a:br>
            <a:endParaRPr lang="en-US" sz="4000"/>
          </a:p>
        </p:txBody>
      </p:sp>
      <p:pic>
        <p:nvPicPr>
          <p:cNvPr id="5" name="Picture 4" descr="High angle view of a rolled paper, brown notebook, and black notepad on a wooden table">
            <a:extLst>
              <a:ext uri="{FF2B5EF4-FFF2-40B4-BE49-F238E27FC236}">
                <a16:creationId xmlns:a16="http://schemas.microsoft.com/office/drawing/2014/main" id="{6B77019B-8CEC-C9C8-A4E4-EA1B2A878D2D}"/>
              </a:ext>
            </a:extLst>
          </p:cNvPr>
          <p:cNvPicPr>
            <a:picLocks noChangeAspect="1"/>
          </p:cNvPicPr>
          <p:nvPr/>
        </p:nvPicPr>
        <p:blipFill rotWithShape="1">
          <a:blip r:embed="rId2"/>
          <a:srcRect l="3410" r="55744" b="-1"/>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7BAEC51D-A238-DC1C-A039-18FEF7BF9605}"/>
              </a:ext>
            </a:extLst>
          </p:cNvPr>
          <p:cNvSpPr>
            <a:spLocks noGrp="1"/>
          </p:cNvSpPr>
          <p:nvPr>
            <p:ph idx="1"/>
          </p:nvPr>
        </p:nvSpPr>
        <p:spPr>
          <a:xfrm>
            <a:off x="4553734" y="1481560"/>
            <a:ext cx="7483937" cy="4062714"/>
          </a:xfrm>
        </p:spPr>
        <p:txBody>
          <a:bodyPr>
            <a:normAutofit/>
          </a:bodyPr>
          <a:lstStyle/>
          <a:p>
            <a:pPr marL="342900" marR="0" lvl="0" indent="-330200" rtl="0">
              <a:spcBef>
                <a:spcPts val="0"/>
              </a:spcBef>
              <a:spcAft>
                <a:spcPts val="0"/>
              </a:spcAft>
              <a:buClr>
                <a:schemeClr val="dk1"/>
              </a:buClr>
              <a:buSzPts val="2200"/>
              <a:buFont typeface="Cambria"/>
              <a:buChar char="❏"/>
            </a:pPr>
            <a:r>
              <a:rPr lang="en-US" sz="2400">
                <a:latin typeface="+mj-lt"/>
                <a:ea typeface="Cambria"/>
                <a:cs typeface="Cambria"/>
                <a:sym typeface="Cambria"/>
              </a:rPr>
              <a:t>October/November - initial credit checks</a:t>
            </a:r>
          </a:p>
          <a:p>
            <a:pPr marL="342900" marR="0" lvl="0" indent="0" rtl="0">
              <a:spcBef>
                <a:spcPts val="0"/>
              </a:spcBef>
              <a:spcAft>
                <a:spcPts val="0"/>
              </a:spcAft>
              <a:buNone/>
            </a:pPr>
            <a:endParaRPr lang="en-US" sz="2400">
              <a:latin typeface="+mj-lt"/>
              <a:ea typeface="Cambria"/>
              <a:cs typeface="Cambria"/>
              <a:sym typeface="Cambria"/>
            </a:endParaRPr>
          </a:p>
          <a:p>
            <a:pPr marL="342900" marR="0" lvl="0" indent="-330200" rtl="0">
              <a:spcBef>
                <a:spcPts val="0"/>
              </a:spcBef>
              <a:spcAft>
                <a:spcPts val="0"/>
              </a:spcAft>
              <a:buClr>
                <a:schemeClr val="dk1"/>
              </a:buClr>
              <a:buSzPts val="2200"/>
              <a:buFont typeface="Cambria"/>
              <a:buChar char="❏"/>
            </a:pPr>
            <a:r>
              <a:rPr lang="en-US" sz="2400">
                <a:latin typeface="+mj-lt"/>
                <a:ea typeface="Cambria"/>
                <a:cs typeface="Cambria"/>
                <a:sym typeface="Cambria"/>
              </a:rPr>
              <a:t>Midterm check (November) - </a:t>
            </a:r>
            <a:r>
              <a:rPr lang="en-US" sz="2400" i="1">
                <a:latin typeface="+mj-lt"/>
                <a:ea typeface="Cambria"/>
                <a:cs typeface="Cambria"/>
                <a:sym typeface="Cambria"/>
              </a:rPr>
              <a:t>are you are passing all courses?</a:t>
            </a:r>
          </a:p>
          <a:p>
            <a:pPr marL="342900" marR="0" lvl="0" indent="0" rtl="0">
              <a:spcBef>
                <a:spcPts val="0"/>
              </a:spcBef>
              <a:spcAft>
                <a:spcPts val="0"/>
              </a:spcAft>
              <a:buNone/>
            </a:pPr>
            <a:endParaRPr lang="en-US" sz="2400" i="1">
              <a:latin typeface="+mj-lt"/>
              <a:ea typeface="Cambria"/>
              <a:cs typeface="Cambria"/>
              <a:sym typeface="Cambria"/>
            </a:endParaRPr>
          </a:p>
          <a:p>
            <a:pPr marL="342900" marR="0" lvl="0" indent="-330200" rtl="0">
              <a:spcBef>
                <a:spcPts val="0"/>
              </a:spcBef>
              <a:spcAft>
                <a:spcPts val="0"/>
              </a:spcAft>
              <a:buClr>
                <a:schemeClr val="dk1"/>
              </a:buClr>
              <a:buSzPts val="2200"/>
              <a:buFont typeface="Cambria"/>
              <a:buChar char="❏"/>
            </a:pPr>
            <a:r>
              <a:rPr lang="en-US" sz="2400">
                <a:latin typeface="+mj-lt"/>
                <a:ea typeface="Cambria"/>
                <a:cs typeface="Cambria"/>
                <a:sym typeface="Cambria"/>
              </a:rPr>
              <a:t>January exams &amp; final marks for S1 </a:t>
            </a:r>
          </a:p>
          <a:p>
            <a:pPr marL="342900" marR="0" lvl="0" indent="0" rtl="0">
              <a:spcBef>
                <a:spcPts val="0"/>
              </a:spcBef>
              <a:spcAft>
                <a:spcPts val="0"/>
              </a:spcAft>
              <a:buNone/>
            </a:pPr>
            <a:endParaRPr lang="en-US" sz="2400">
              <a:latin typeface="+mj-lt"/>
              <a:ea typeface="Cambria"/>
              <a:cs typeface="Cambria"/>
              <a:sym typeface="Cambria"/>
            </a:endParaRPr>
          </a:p>
          <a:p>
            <a:pPr marL="342900" marR="0" lvl="0" indent="-330200" rtl="0">
              <a:spcBef>
                <a:spcPts val="0"/>
              </a:spcBef>
              <a:spcAft>
                <a:spcPts val="0"/>
              </a:spcAft>
              <a:buClr>
                <a:schemeClr val="dk1"/>
              </a:buClr>
              <a:buSzPts val="2200"/>
              <a:buFont typeface="Cambria"/>
              <a:buChar char="❏"/>
            </a:pPr>
            <a:r>
              <a:rPr lang="en-US" sz="2400">
                <a:latin typeface="+mj-lt"/>
                <a:ea typeface="Cambria"/>
                <a:cs typeface="Cambria"/>
                <a:sym typeface="Cambria"/>
              </a:rPr>
              <a:t>Midterm check (April) to create </a:t>
            </a:r>
            <a:r>
              <a:rPr lang="en-US" sz="2400" b="1">
                <a:latin typeface="+mj-lt"/>
                <a:ea typeface="Cambria"/>
                <a:cs typeface="Cambria"/>
                <a:sym typeface="Cambria"/>
              </a:rPr>
              <a:t>final </a:t>
            </a:r>
            <a:r>
              <a:rPr lang="en-US" sz="2400">
                <a:latin typeface="+mj-lt"/>
                <a:ea typeface="Cambria"/>
                <a:cs typeface="Cambria"/>
                <a:sym typeface="Cambria"/>
              </a:rPr>
              <a:t>Graduation list in May</a:t>
            </a:r>
          </a:p>
          <a:p>
            <a:pPr marL="342900" marR="0" lvl="0" indent="0" rtl="0">
              <a:spcBef>
                <a:spcPts val="0"/>
              </a:spcBef>
              <a:spcAft>
                <a:spcPts val="0"/>
              </a:spcAft>
              <a:buNone/>
            </a:pPr>
            <a:endParaRPr lang="en-US" sz="2400">
              <a:latin typeface="+mj-lt"/>
              <a:ea typeface="Cambria"/>
              <a:cs typeface="Cambria"/>
              <a:sym typeface="Cambria"/>
            </a:endParaRPr>
          </a:p>
          <a:p>
            <a:pPr marL="342900" marR="0" lvl="0" indent="-330200" rtl="0">
              <a:spcBef>
                <a:spcPts val="0"/>
              </a:spcBef>
              <a:spcAft>
                <a:spcPts val="0"/>
              </a:spcAft>
              <a:buClr>
                <a:schemeClr val="dk1"/>
              </a:buClr>
              <a:buSzPts val="2200"/>
              <a:buFont typeface="Cambria"/>
              <a:buChar char="❏"/>
            </a:pPr>
            <a:r>
              <a:rPr lang="en-US" sz="2400">
                <a:latin typeface="+mj-lt"/>
                <a:ea typeface="Cambria"/>
                <a:cs typeface="Cambria"/>
                <a:sym typeface="Cambria"/>
              </a:rPr>
              <a:t>You must be on track to meet diploma requirements to participate in graduation</a:t>
            </a:r>
          </a:p>
        </p:txBody>
      </p:sp>
      <p:sp>
        <p:nvSpPr>
          <p:cNvPr id="7" name="TextBox 6">
            <a:extLst>
              <a:ext uri="{FF2B5EF4-FFF2-40B4-BE49-F238E27FC236}">
                <a16:creationId xmlns:a16="http://schemas.microsoft.com/office/drawing/2014/main" id="{9B675864-ADCE-103A-2EC6-3E278B4E838C}"/>
              </a:ext>
            </a:extLst>
          </p:cNvPr>
          <p:cNvSpPr txBox="1"/>
          <p:nvPr/>
        </p:nvSpPr>
        <p:spPr>
          <a:xfrm rot="20423284">
            <a:off x="4922919" y="5804188"/>
            <a:ext cx="2293272" cy="523220"/>
          </a:xfrm>
          <a:prstGeom prst="rect">
            <a:avLst/>
          </a:prstGeom>
          <a:noFill/>
        </p:spPr>
        <p:txBody>
          <a:bodyPr wrap="square" rtlCol="0">
            <a:spAutoFit/>
          </a:bodyPr>
          <a:lstStyle/>
          <a:p>
            <a:r>
              <a:rPr lang="en-US" sz="2800" b="1">
                <a:solidFill>
                  <a:srgbClr val="C00000"/>
                </a:solidFill>
                <a:latin typeface="+mj-lt"/>
              </a:rPr>
              <a:t>PowerSchool</a:t>
            </a:r>
          </a:p>
        </p:txBody>
      </p:sp>
      <p:sp>
        <p:nvSpPr>
          <p:cNvPr id="8" name="TextBox 7">
            <a:extLst>
              <a:ext uri="{FF2B5EF4-FFF2-40B4-BE49-F238E27FC236}">
                <a16:creationId xmlns:a16="http://schemas.microsoft.com/office/drawing/2014/main" id="{06AD6996-1FAD-E627-732E-7E14F6EA5EB3}"/>
              </a:ext>
            </a:extLst>
          </p:cNvPr>
          <p:cNvSpPr txBox="1"/>
          <p:nvPr/>
        </p:nvSpPr>
        <p:spPr>
          <a:xfrm rot="1325796">
            <a:off x="7328278" y="5961429"/>
            <a:ext cx="1484058" cy="523220"/>
          </a:xfrm>
          <a:prstGeom prst="rect">
            <a:avLst/>
          </a:prstGeom>
          <a:noFill/>
        </p:spPr>
        <p:txBody>
          <a:bodyPr wrap="square" rtlCol="0">
            <a:spAutoFit/>
          </a:bodyPr>
          <a:lstStyle/>
          <a:p>
            <a:r>
              <a:rPr lang="en-US" sz="2800" err="1">
                <a:solidFill>
                  <a:srgbClr val="C00000"/>
                </a:solidFill>
                <a:latin typeface="+mj-lt"/>
              </a:rPr>
              <a:t>MyPass</a:t>
            </a:r>
            <a:endParaRPr lang="en-US" sz="2800">
              <a:solidFill>
                <a:srgbClr val="C00000"/>
              </a:solidFill>
              <a:latin typeface="+mj-lt"/>
            </a:endParaRPr>
          </a:p>
        </p:txBody>
      </p:sp>
      <p:sp>
        <p:nvSpPr>
          <p:cNvPr id="10" name="TextBox 9">
            <a:extLst>
              <a:ext uri="{FF2B5EF4-FFF2-40B4-BE49-F238E27FC236}">
                <a16:creationId xmlns:a16="http://schemas.microsoft.com/office/drawing/2014/main" id="{802CF0CE-2F99-F44D-040B-F1336EEB3559}"/>
              </a:ext>
            </a:extLst>
          </p:cNvPr>
          <p:cNvSpPr txBox="1"/>
          <p:nvPr/>
        </p:nvSpPr>
        <p:spPr>
          <a:xfrm rot="20740575">
            <a:off x="8346057" y="5306401"/>
            <a:ext cx="2786179" cy="523220"/>
          </a:xfrm>
          <a:prstGeom prst="rect">
            <a:avLst/>
          </a:prstGeom>
          <a:noFill/>
        </p:spPr>
        <p:txBody>
          <a:bodyPr wrap="square" rtlCol="0">
            <a:spAutoFit/>
          </a:bodyPr>
          <a:lstStyle/>
          <a:p>
            <a:r>
              <a:rPr lang="en-US" sz="2800" b="1">
                <a:solidFill>
                  <a:srgbClr val="C00000"/>
                </a:solidFill>
                <a:latin typeface="+mj-lt"/>
              </a:rPr>
              <a:t>Grad Checklist</a:t>
            </a:r>
          </a:p>
        </p:txBody>
      </p:sp>
      <p:pic>
        <p:nvPicPr>
          <p:cNvPr id="6" name="Picture 5" descr="A red letter on a black background&#10;&#10;Description automatically generated">
            <a:extLst>
              <a:ext uri="{FF2B5EF4-FFF2-40B4-BE49-F238E27FC236}">
                <a16:creationId xmlns:a16="http://schemas.microsoft.com/office/drawing/2014/main" id="{76F32C22-06B8-2599-EBEF-26448C8C24E9}"/>
              </a:ext>
            </a:extLst>
          </p:cNvPr>
          <p:cNvPicPr>
            <a:picLocks noChangeAspect="1"/>
          </p:cNvPicPr>
          <p:nvPr/>
        </p:nvPicPr>
        <p:blipFill>
          <a:blip r:embed="rId3"/>
          <a:stretch>
            <a:fillRect/>
          </a:stretch>
        </p:blipFill>
        <p:spPr>
          <a:xfrm>
            <a:off x="10903659" y="5723419"/>
            <a:ext cx="1293136" cy="999241"/>
          </a:xfrm>
          <a:prstGeom prst="rect">
            <a:avLst/>
          </a:prstGeom>
        </p:spPr>
      </p:pic>
    </p:spTree>
    <p:extLst>
      <p:ext uri="{BB962C8B-B14F-4D97-AF65-F5344CB8AC3E}">
        <p14:creationId xmlns:p14="http://schemas.microsoft.com/office/powerpoint/2010/main" val="1563651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d marker and calendar">
            <a:extLst>
              <a:ext uri="{FF2B5EF4-FFF2-40B4-BE49-F238E27FC236}">
                <a16:creationId xmlns:a16="http://schemas.microsoft.com/office/drawing/2014/main" id="{670CDE52-D2AE-8470-3617-0C3582756AEC}"/>
              </a:ext>
            </a:extLst>
          </p:cNvPr>
          <p:cNvPicPr>
            <a:picLocks noChangeAspect="1"/>
          </p:cNvPicPr>
          <p:nvPr/>
        </p:nvPicPr>
        <p:blipFill rotWithShape="1">
          <a:blip r:embed="rId2"/>
          <a:srcRect t="7697" r="23298" b="1394"/>
          <a:stretch/>
        </p:blipFill>
        <p:spPr>
          <a:xfrm>
            <a:off x="3523486" y="0"/>
            <a:ext cx="8668512" cy="6857990"/>
          </a:xfrm>
          <a:prstGeom prst="rect">
            <a:avLst/>
          </a:prstGeom>
        </p:spPr>
      </p:pic>
      <p:sp>
        <p:nvSpPr>
          <p:cNvPr id="16" name="Rectangle 1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B857CC-B071-68C1-9DF6-60AC7C866435}"/>
              </a:ext>
            </a:extLst>
          </p:cNvPr>
          <p:cNvSpPr>
            <a:spLocks noGrp="1"/>
          </p:cNvSpPr>
          <p:nvPr>
            <p:ph type="title"/>
          </p:nvPr>
        </p:nvSpPr>
        <p:spPr>
          <a:xfrm>
            <a:off x="428602" y="924062"/>
            <a:ext cx="7719611" cy="862430"/>
          </a:xfrm>
        </p:spPr>
        <p:txBody>
          <a:bodyPr anchor="b">
            <a:normAutofit fontScale="90000"/>
          </a:bodyPr>
          <a:lstStyle/>
          <a:p>
            <a:r>
              <a:rPr lang="en-US" sz="4800" b="1" i="0" u="none" strike="noStrike" cap="none">
                <a:ea typeface="Cambria"/>
                <a:cs typeface="Cambria"/>
                <a:sym typeface="Cambria"/>
              </a:rPr>
              <a:t>How &amp; w</a:t>
            </a:r>
            <a:r>
              <a:rPr lang="en-US" sz="4800" b="1">
                <a:ea typeface="Cambria"/>
                <a:cs typeface="Cambria"/>
                <a:sym typeface="Cambria"/>
              </a:rPr>
              <a:t>hen </a:t>
            </a:r>
            <a:r>
              <a:rPr lang="en-US" sz="4800" b="1" u="sng">
                <a:ea typeface="Cambria"/>
                <a:cs typeface="Cambria"/>
                <a:sym typeface="Cambria"/>
              </a:rPr>
              <a:t>YOU</a:t>
            </a:r>
            <a:r>
              <a:rPr lang="en-US" sz="4800" b="1" i="0" u="sng" strike="noStrike" cap="none">
                <a:ea typeface="Cambria"/>
                <a:cs typeface="Cambria"/>
                <a:sym typeface="Cambria"/>
              </a:rPr>
              <a:t> </a:t>
            </a:r>
            <a:r>
              <a:rPr lang="en-US" sz="4800" b="1" i="0" u="none" strike="noStrike" cap="none">
                <a:ea typeface="Cambria"/>
                <a:cs typeface="Cambria"/>
                <a:sym typeface="Cambria"/>
              </a:rPr>
              <a:t>monitor . . .</a:t>
            </a:r>
            <a:r>
              <a:rPr lang="en-US" sz="4800" b="1" i="0" u="none" strike="noStrike" cap="none">
                <a:ea typeface="Verdana"/>
                <a:cs typeface="Verdana"/>
                <a:sym typeface="Verdana"/>
              </a:rPr>
              <a:t> </a:t>
            </a:r>
            <a:endParaRPr lang="en-US" sz="4800" b="1"/>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2607A4D-95DA-30E1-E443-7A34251224C4}"/>
              </a:ext>
            </a:extLst>
          </p:cNvPr>
          <p:cNvSpPr>
            <a:spLocks noGrp="1"/>
          </p:cNvSpPr>
          <p:nvPr>
            <p:ph idx="1"/>
          </p:nvPr>
        </p:nvSpPr>
        <p:spPr>
          <a:xfrm>
            <a:off x="306395" y="2013424"/>
            <a:ext cx="8934953" cy="4719265"/>
          </a:xfrm>
        </p:spPr>
        <p:txBody>
          <a:bodyPr anchor="t">
            <a:normAutofit/>
          </a:bodyPr>
          <a:lstStyle/>
          <a:p>
            <a:pPr marL="342900" indent="-323850">
              <a:spcBef>
                <a:spcPts val="0"/>
              </a:spcBef>
              <a:buClr>
                <a:schemeClr val="dk1"/>
              </a:buClr>
              <a:buSzPts val="2100"/>
              <a:buFont typeface="Cambria"/>
              <a:buChar char="❏"/>
            </a:pPr>
            <a:r>
              <a:rPr lang="en-US" dirty="0">
                <a:latin typeface="+mj-lt"/>
                <a:ea typeface="Cambria"/>
                <a:cs typeface="Cambria"/>
                <a:sym typeface="Cambria"/>
              </a:rPr>
              <a:t>Credit criteria checklist on </a:t>
            </a:r>
            <a:r>
              <a:rPr lang="en-US" err="1">
                <a:latin typeface="+mj-lt"/>
                <a:ea typeface="Cambria"/>
                <a:cs typeface="Cambria"/>
                <a:sym typeface="Cambria"/>
              </a:rPr>
              <a:t>MyPass</a:t>
            </a:r>
            <a:r>
              <a:rPr lang="en-US" dirty="0">
                <a:latin typeface="+mj-lt"/>
                <a:ea typeface="Cambria"/>
                <a:cs typeface="Cambria"/>
                <a:sym typeface="Cambria"/>
              </a:rPr>
              <a:t> - </a:t>
            </a:r>
            <a:r>
              <a:rPr lang="en-US" i="1" dirty="0">
                <a:latin typeface="+mj-lt"/>
                <a:ea typeface="Cambria"/>
                <a:cs typeface="Cambria"/>
                <a:sym typeface="Cambria"/>
              </a:rPr>
              <a:t>is anything missing</a:t>
            </a:r>
            <a:r>
              <a:rPr lang="en-US" dirty="0">
                <a:latin typeface="+mj-lt"/>
                <a:ea typeface="Cambria"/>
                <a:cs typeface="Cambria"/>
                <a:sym typeface="Cambria"/>
              </a:rPr>
              <a:t>? (multiple checks!)</a:t>
            </a:r>
          </a:p>
          <a:p>
            <a:pPr marL="342900" marR="0" lvl="0" indent="0" rtl="0">
              <a:spcBef>
                <a:spcPts val="0"/>
              </a:spcBef>
              <a:spcAft>
                <a:spcPts val="0"/>
              </a:spcAft>
              <a:buNone/>
            </a:pPr>
            <a:endParaRPr lang="en-US">
              <a:latin typeface="+mj-lt"/>
              <a:ea typeface="Cambria"/>
              <a:cs typeface="Cambria"/>
              <a:sym typeface="Cambria"/>
            </a:endParaRPr>
          </a:p>
          <a:p>
            <a:pPr marL="342900" marR="0" lvl="0" indent="-323850" rtl="0">
              <a:spcBef>
                <a:spcPts val="0"/>
              </a:spcBef>
              <a:spcAft>
                <a:spcPts val="0"/>
              </a:spcAft>
              <a:buClr>
                <a:schemeClr val="dk1"/>
              </a:buClr>
              <a:buSzPts val="2100"/>
              <a:buFont typeface="Cambria"/>
              <a:buChar char="❏"/>
            </a:pPr>
            <a:r>
              <a:rPr lang="en-US" dirty="0">
                <a:latin typeface="+mj-lt"/>
                <a:ea typeface="Cambria"/>
                <a:cs typeface="Cambria"/>
                <a:sym typeface="Cambria"/>
              </a:rPr>
              <a:t>January exams, Diploma marks for S1 and final mark(s)</a:t>
            </a:r>
            <a:endParaRPr lang="en-US" dirty="0">
              <a:latin typeface="+mj-lt"/>
              <a:ea typeface="Cambria"/>
              <a:cs typeface="Cambria"/>
            </a:endParaRPr>
          </a:p>
          <a:p>
            <a:pPr marL="342900" marR="0" lvl="0" indent="0" rtl="0">
              <a:spcBef>
                <a:spcPts val="0"/>
              </a:spcBef>
              <a:spcAft>
                <a:spcPts val="0"/>
              </a:spcAft>
              <a:buNone/>
            </a:pPr>
            <a:endParaRPr lang="en-US">
              <a:latin typeface="+mj-lt"/>
              <a:ea typeface="Cambria"/>
              <a:cs typeface="Cambria"/>
              <a:sym typeface="Cambria"/>
            </a:endParaRPr>
          </a:p>
          <a:p>
            <a:pPr marL="342900" marR="0" lvl="0" indent="-323850" rtl="0">
              <a:spcBef>
                <a:spcPts val="0"/>
              </a:spcBef>
              <a:spcAft>
                <a:spcPts val="0"/>
              </a:spcAft>
              <a:buClr>
                <a:schemeClr val="dk1"/>
              </a:buClr>
              <a:buSzPts val="2100"/>
              <a:buFont typeface="Cambria"/>
              <a:buChar char="❏"/>
            </a:pPr>
            <a:r>
              <a:rPr lang="en-US" dirty="0">
                <a:latin typeface="+mj-lt"/>
                <a:ea typeface="Cambria"/>
                <a:cs typeface="Cambria"/>
                <a:sym typeface="Cambria"/>
              </a:rPr>
              <a:t>June final marks &amp; diploma marks (July) for S2 </a:t>
            </a:r>
            <a:endParaRPr lang="en-US" dirty="0">
              <a:latin typeface="+mj-lt"/>
              <a:ea typeface="Cambria"/>
              <a:cs typeface="Cambria"/>
            </a:endParaRPr>
          </a:p>
          <a:p>
            <a:pPr marL="342900" marR="0" lvl="0" indent="0" rtl="0">
              <a:spcBef>
                <a:spcPts val="0"/>
              </a:spcBef>
              <a:spcAft>
                <a:spcPts val="0"/>
              </a:spcAft>
              <a:buNone/>
            </a:pPr>
            <a:r>
              <a:rPr lang="en-US" dirty="0">
                <a:latin typeface="+mj-lt"/>
                <a:ea typeface="Cambria"/>
                <a:cs typeface="Cambria"/>
                <a:sym typeface="Cambria"/>
              </a:rPr>
              <a:t> </a:t>
            </a:r>
            <a:endParaRPr lang="en-US" dirty="0">
              <a:latin typeface="+mj-lt"/>
              <a:ea typeface="Cambria"/>
              <a:cs typeface="Cambria"/>
            </a:endParaRPr>
          </a:p>
          <a:p>
            <a:pPr marL="19050" indent="0" algn="ctr">
              <a:spcBef>
                <a:spcPts val="0"/>
              </a:spcBef>
              <a:buClr>
                <a:schemeClr val="dk1"/>
              </a:buClr>
              <a:buSzPts val="2100"/>
              <a:buNone/>
            </a:pPr>
            <a:r>
              <a:rPr lang="en-US" b="1" dirty="0">
                <a:latin typeface="+mj-lt"/>
                <a:ea typeface="Cambria"/>
                <a:cs typeface="Cambria"/>
                <a:sym typeface="Cambria"/>
              </a:rPr>
              <a:t>*NOTE</a:t>
            </a:r>
            <a:r>
              <a:rPr lang="en-US" dirty="0">
                <a:latin typeface="+mj-lt"/>
                <a:ea typeface="Cambria"/>
                <a:cs typeface="Cambria"/>
                <a:sym typeface="Cambria"/>
              </a:rPr>
              <a:t>:  MyBlueprint and Power School </a:t>
            </a:r>
            <a:r>
              <a:rPr lang="en-US" b="1" u="sng" dirty="0">
                <a:latin typeface="+mj-lt"/>
                <a:ea typeface="Cambria"/>
                <a:cs typeface="Cambria"/>
                <a:sym typeface="Cambria"/>
              </a:rPr>
              <a:t>DO NOT</a:t>
            </a:r>
            <a:r>
              <a:rPr lang="en-US" b="1" dirty="0">
                <a:latin typeface="+mj-lt"/>
                <a:ea typeface="Cambria"/>
                <a:cs typeface="Cambria"/>
                <a:sym typeface="Cambria"/>
              </a:rPr>
              <a:t> </a:t>
            </a:r>
            <a:r>
              <a:rPr lang="en-US" dirty="0">
                <a:latin typeface="+mj-lt"/>
                <a:ea typeface="Cambria"/>
                <a:cs typeface="Cambria"/>
                <a:sym typeface="Cambria"/>
              </a:rPr>
              <a:t>always</a:t>
            </a:r>
            <a:r>
              <a:rPr lang="en-US" b="1" dirty="0">
                <a:latin typeface="+mj-lt"/>
                <a:ea typeface="Cambria"/>
                <a:cs typeface="Cambria"/>
                <a:sym typeface="Cambria"/>
              </a:rPr>
              <a:t>		  </a:t>
            </a:r>
            <a:r>
              <a:rPr lang="en-US" dirty="0">
                <a:latin typeface="+mj-lt"/>
                <a:ea typeface="Cambria"/>
                <a:cs typeface="Cambria"/>
                <a:sym typeface="Cambria"/>
              </a:rPr>
              <a:t> accurately represent credits! </a:t>
            </a:r>
            <a:endParaRPr lang="en-US" dirty="0">
              <a:latin typeface="+mj-lt"/>
              <a:ea typeface="Cambria"/>
              <a:cs typeface="Cambria"/>
            </a:endParaRPr>
          </a:p>
          <a:p>
            <a:pPr marL="19050" indent="0" algn="ctr">
              <a:spcBef>
                <a:spcPts val="0"/>
              </a:spcBef>
              <a:buSzPts val="2100"/>
              <a:buNone/>
            </a:pPr>
            <a:endParaRPr lang="en-US" dirty="0">
              <a:latin typeface="Calibri Light"/>
              <a:ea typeface="Cambria"/>
            </a:endParaRPr>
          </a:p>
          <a:p>
            <a:pPr marL="19050" indent="0" algn="ctr">
              <a:spcBef>
                <a:spcPts val="0"/>
              </a:spcBef>
              <a:buSzPts val="2100"/>
              <a:buNone/>
            </a:pPr>
            <a:r>
              <a:rPr lang="en-US" sz="4400" b="1" dirty="0">
                <a:latin typeface="Calibri Light"/>
                <a:ea typeface="Cambria"/>
              </a:rPr>
              <a:t>Use </a:t>
            </a:r>
            <a:r>
              <a:rPr lang="en-US" sz="4400" b="1" dirty="0" err="1">
                <a:latin typeface="Calibri Light"/>
                <a:ea typeface="Cambria"/>
              </a:rPr>
              <a:t>MyPass</a:t>
            </a:r>
            <a:r>
              <a:rPr lang="en-US" sz="4400" b="1" dirty="0">
                <a:latin typeface="Calibri Light"/>
                <a:ea typeface="Cambria"/>
              </a:rPr>
              <a:t>!!</a:t>
            </a:r>
          </a:p>
          <a:p>
            <a:endParaRPr lang="en-US" sz="1600">
              <a:cs typeface="Calibri" panose="020F0502020204030204"/>
            </a:endParaRPr>
          </a:p>
        </p:txBody>
      </p:sp>
      <p:pic>
        <p:nvPicPr>
          <p:cNvPr id="4" name="Picture 3" descr="A red letter on a black background&#10;&#10;Description automatically generated">
            <a:extLst>
              <a:ext uri="{FF2B5EF4-FFF2-40B4-BE49-F238E27FC236}">
                <a16:creationId xmlns:a16="http://schemas.microsoft.com/office/drawing/2014/main" id="{A0658ED8-9AC2-26AE-5955-95DDF90744ED}"/>
              </a:ext>
            </a:extLst>
          </p:cNvPr>
          <p:cNvPicPr>
            <a:picLocks noChangeAspect="1"/>
          </p:cNvPicPr>
          <p:nvPr/>
        </p:nvPicPr>
        <p:blipFill>
          <a:blip r:embed="rId3"/>
          <a:stretch>
            <a:fillRect/>
          </a:stretch>
        </p:blipFill>
        <p:spPr>
          <a:xfrm>
            <a:off x="10787548" y="5711883"/>
            <a:ext cx="1293136" cy="999241"/>
          </a:xfrm>
          <a:prstGeom prst="rect">
            <a:avLst/>
          </a:prstGeom>
        </p:spPr>
      </p:pic>
    </p:spTree>
    <p:extLst>
      <p:ext uri="{BB962C8B-B14F-4D97-AF65-F5344CB8AC3E}">
        <p14:creationId xmlns:p14="http://schemas.microsoft.com/office/powerpoint/2010/main" val="4290080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13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199;p27">
            <a:extLst>
              <a:ext uri="{FF2B5EF4-FFF2-40B4-BE49-F238E27FC236}">
                <a16:creationId xmlns:a16="http://schemas.microsoft.com/office/drawing/2014/main" id="{C04F1889-EDB3-4129-E941-43B9128768EC}"/>
              </a:ext>
            </a:extLst>
          </p:cNvPr>
          <p:cNvPicPr preferRelativeResize="0">
            <a:picLocks noGrp="1"/>
          </p:cNvPicPr>
          <p:nvPr>
            <p:ph idx="1"/>
          </p:nvPr>
        </p:nvPicPr>
        <p:blipFill>
          <a:blip r:embed="rId2"/>
          <a:stretch>
            <a:fillRect/>
          </a:stretch>
        </p:blipFill>
        <p:spPr>
          <a:xfrm>
            <a:off x="1907228" y="643467"/>
            <a:ext cx="8377543" cy="5571066"/>
          </a:xfrm>
          <a:prstGeom prst="rect">
            <a:avLst/>
          </a:prstGeom>
          <a:noFill/>
        </p:spPr>
      </p:pic>
      <p:pic>
        <p:nvPicPr>
          <p:cNvPr id="3" name="Picture 2" descr="A red letter on a black background&#10;&#10;Description automatically generated">
            <a:extLst>
              <a:ext uri="{FF2B5EF4-FFF2-40B4-BE49-F238E27FC236}">
                <a16:creationId xmlns:a16="http://schemas.microsoft.com/office/drawing/2014/main" id="{9FE97F6A-5E8C-923D-E9E0-655F9DD4CA14}"/>
              </a:ext>
            </a:extLst>
          </p:cNvPr>
          <p:cNvPicPr>
            <a:picLocks noChangeAspect="1"/>
          </p:cNvPicPr>
          <p:nvPr/>
        </p:nvPicPr>
        <p:blipFill>
          <a:blip r:embed="rId3"/>
          <a:stretch>
            <a:fillRect/>
          </a:stretch>
        </p:blipFill>
        <p:spPr>
          <a:xfrm>
            <a:off x="10801836" y="5730172"/>
            <a:ext cx="1293136" cy="999241"/>
          </a:xfrm>
          <a:prstGeom prst="rect">
            <a:avLst/>
          </a:prstGeom>
        </p:spPr>
      </p:pic>
    </p:spTree>
    <p:extLst>
      <p:ext uri="{BB962C8B-B14F-4D97-AF65-F5344CB8AC3E}">
        <p14:creationId xmlns:p14="http://schemas.microsoft.com/office/powerpoint/2010/main" val="4125158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102463-DEE1-2BDC-FCFB-A6D51654440F}"/>
              </a:ext>
            </a:extLst>
          </p:cNvPr>
          <p:cNvSpPr>
            <a:spLocks noGrp="1"/>
          </p:cNvSpPr>
          <p:nvPr>
            <p:ph type="title"/>
          </p:nvPr>
        </p:nvSpPr>
        <p:spPr>
          <a:xfrm>
            <a:off x="497927" y="294538"/>
            <a:ext cx="10769623" cy="1033669"/>
          </a:xfrm>
        </p:spPr>
        <p:txBody>
          <a:bodyPr vert="horz" lIns="91440" tIns="45720" rIns="91440" bIns="45720" rtlCol="0">
            <a:normAutofit/>
          </a:bodyPr>
          <a:lstStyle/>
          <a:p>
            <a:pPr algn="ctr"/>
            <a:r>
              <a:rPr lang="en-US" sz="6000" b="1" dirty="0">
                <a:solidFill>
                  <a:srgbClr val="FFFFFF"/>
                </a:solidFill>
              </a:rPr>
              <a:t>Why is </a:t>
            </a:r>
            <a:r>
              <a:rPr lang="en-US" sz="6000" b="1" err="1">
                <a:solidFill>
                  <a:srgbClr val="FFFFFF"/>
                </a:solidFill>
              </a:rPr>
              <a:t>MyPass</a:t>
            </a:r>
            <a:r>
              <a:rPr lang="en-US" sz="6000" b="1" dirty="0">
                <a:solidFill>
                  <a:srgbClr val="FFFFFF"/>
                </a:solidFill>
              </a:rPr>
              <a:t> Essential?</a:t>
            </a:r>
            <a:endParaRPr lang="en-US"/>
          </a:p>
        </p:txBody>
      </p:sp>
      <p:sp>
        <p:nvSpPr>
          <p:cNvPr id="3" name="Content Placeholder 2">
            <a:extLst>
              <a:ext uri="{FF2B5EF4-FFF2-40B4-BE49-F238E27FC236}">
                <a16:creationId xmlns:a16="http://schemas.microsoft.com/office/drawing/2014/main" id="{B92DDF4A-569B-CF95-4AFF-17433CCB2A15}"/>
              </a:ext>
            </a:extLst>
          </p:cNvPr>
          <p:cNvSpPr>
            <a:spLocks noGrp="1"/>
          </p:cNvSpPr>
          <p:nvPr>
            <p:ph idx="1"/>
          </p:nvPr>
        </p:nvSpPr>
        <p:spPr>
          <a:xfrm>
            <a:off x="296081" y="2074815"/>
            <a:ext cx="11602090" cy="4945659"/>
          </a:xfrm>
        </p:spPr>
        <p:txBody>
          <a:bodyPr vert="horz" lIns="91440" tIns="45720" rIns="91440" bIns="45720" rtlCol="0" anchor="ctr">
            <a:normAutofit/>
          </a:bodyPr>
          <a:lstStyle/>
          <a:p>
            <a:pPr marL="0" indent="0">
              <a:buNone/>
            </a:pPr>
            <a:r>
              <a:rPr lang="en-US" sz="4000">
                <a:ea typeface="+mn-lt"/>
                <a:cs typeface="+mn-lt"/>
              </a:rPr>
              <a:t>● View diploma exam results and request rescores</a:t>
            </a:r>
            <a:endParaRPr lang="en-US" sz="4000">
              <a:ea typeface="Calibri"/>
              <a:cs typeface="Calibri"/>
            </a:endParaRPr>
          </a:p>
          <a:p>
            <a:pPr marL="0" indent="0">
              <a:buNone/>
            </a:pPr>
            <a:r>
              <a:rPr lang="en-US" sz="4000">
                <a:ea typeface="+mn-lt"/>
                <a:cs typeface="+mn-lt"/>
              </a:rPr>
              <a:t>● Register to write a diploma exam </a:t>
            </a:r>
            <a:endParaRPr lang="en-US" sz="4000">
              <a:ea typeface="Calibri" panose="020F0502020204030204"/>
              <a:cs typeface="Calibri" panose="020F0502020204030204"/>
            </a:endParaRPr>
          </a:p>
          <a:p>
            <a:pPr marL="0" indent="0">
              <a:buNone/>
            </a:pPr>
            <a:r>
              <a:rPr lang="en-US" sz="4000">
                <a:ea typeface="+mn-lt"/>
                <a:cs typeface="+mn-lt"/>
              </a:rPr>
              <a:t>● Order High School transcripts </a:t>
            </a:r>
          </a:p>
          <a:p>
            <a:pPr marL="0" indent="0">
              <a:buNone/>
            </a:pPr>
            <a:r>
              <a:rPr lang="en-US" sz="4000">
                <a:ea typeface="+mn-lt"/>
                <a:cs typeface="+mn-lt"/>
              </a:rPr>
              <a:t>● View progress towards a credential (diploma or certificate) </a:t>
            </a:r>
            <a:endParaRPr lang="en-US" sz="4000">
              <a:ea typeface="Calibri" panose="020F0502020204030204"/>
              <a:cs typeface="Calibri" panose="020F0502020204030204"/>
            </a:endParaRPr>
          </a:p>
          <a:p>
            <a:pPr marL="0" indent="0">
              <a:buNone/>
            </a:pPr>
            <a:r>
              <a:rPr lang="en-US" sz="4000">
                <a:ea typeface="+mn-lt"/>
                <a:cs typeface="+mn-lt"/>
              </a:rPr>
              <a:t>● View and print a Detailed Academic Report (DAR) </a:t>
            </a:r>
            <a:endParaRPr lang="en-US" sz="4000">
              <a:ea typeface="Calibri" panose="020F0502020204030204"/>
              <a:cs typeface="Calibri" panose="020F0502020204030204"/>
            </a:endParaRPr>
          </a:p>
          <a:p>
            <a:pPr marL="0" indent="0">
              <a:buNone/>
            </a:pPr>
            <a:r>
              <a:rPr lang="en-US" sz="4000" dirty="0">
                <a:ea typeface="+mn-lt"/>
                <a:cs typeface="+mn-lt"/>
              </a:rPr>
              <a:t>● View student personal information</a:t>
            </a:r>
            <a:endParaRPr lang="en-US" sz="4000" dirty="0">
              <a:ea typeface="Calibri" panose="020F0502020204030204"/>
              <a:cs typeface="Calibri" panose="020F0502020204030204"/>
            </a:endParaRPr>
          </a:p>
          <a:p>
            <a:pPr marL="588010" indent="-457200">
              <a:buFont typeface="Wingdings" panose="020B0604020202020204" pitchFamily="34" charset="0"/>
              <a:buChar char="Ø"/>
            </a:pPr>
            <a:endParaRPr lang="en-US" sz="3200" dirty="0">
              <a:ea typeface="Calibri"/>
              <a:cs typeface="Calibri"/>
            </a:endParaRPr>
          </a:p>
          <a:p>
            <a:pPr>
              <a:buFont typeface="Wingdings" panose="020B0604020202020204" pitchFamily="34" charset="0"/>
              <a:buChar char="Ø"/>
            </a:pPr>
            <a:endParaRPr lang="en-US" sz="2000">
              <a:ea typeface="Calibri" panose="020F0502020204030204"/>
              <a:cs typeface="Calibri" panose="020F0502020204030204"/>
            </a:endParaRPr>
          </a:p>
        </p:txBody>
      </p:sp>
      <p:pic>
        <p:nvPicPr>
          <p:cNvPr id="4" name="Picture 3" descr="A red letter on a black background&#10;&#10;Description automatically generated">
            <a:extLst>
              <a:ext uri="{FF2B5EF4-FFF2-40B4-BE49-F238E27FC236}">
                <a16:creationId xmlns:a16="http://schemas.microsoft.com/office/drawing/2014/main" id="{9776B225-3122-61FA-CE03-C036D69962F5}"/>
              </a:ext>
            </a:extLst>
          </p:cNvPr>
          <p:cNvPicPr>
            <a:picLocks noChangeAspect="1"/>
          </p:cNvPicPr>
          <p:nvPr/>
        </p:nvPicPr>
        <p:blipFill>
          <a:blip r:embed="rId2"/>
          <a:stretch>
            <a:fillRect/>
          </a:stretch>
        </p:blipFill>
        <p:spPr>
          <a:xfrm>
            <a:off x="10901897" y="5730172"/>
            <a:ext cx="1293136" cy="999241"/>
          </a:xfrm>
          <a:prstGeom prst="rect">
            <a:avLst/>
          </a:prstGeom>
        </p:spPr>
      </p:pic>
    </p:spTree>
    <p:extLst>
      <p:ext uri="{BB962C8B-B14F-4D97-AF65-F5344CB8AC3E}">
        <p14:creationId xmlns:p14="http://schemas.microsoft.com/office/powerpoint/2010/main" val="2080866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F60C7-438E-9694-EDD4-65EA5011D481}"/>
              </a:ext>
            </a:extLst>
          </p:cNvPr>
          <p:cNvSpPr>
            <a:spLocks noGrp="1"/>
          </p:cNvSpPr>
          <p:nvPr>
            <p:ph type="title"/>
          </p:nvPr>
        </p:nvSpPr>
        <p:spPr/>
        <p:txBody>
          <a:bodyPr/>
          <a:lstStyle/>
          <a:p>
            <a:endParaRPr lang="en-US"/>
          </a:p>
        </p:txBody>
      </p:sp>
      <p:pic>
        <p:nvPicPr>
          <p:cNvPr id="4" name="Content Placeholder 3" descr="A screenshot of a computer&#10;&#10;Description automatically generated">
            <a:extLst>
              <a:ext uri="{FF2B5EF4-FFF2-40B4-BE49-F238E27FC236}">
                <a16:creationId xmlns:a16="http://schemas.microsoft.com/office/drawing/2014/main" id="{6868D16B-61DE-E9DB-8E2A-AF52FE684829}"/>
              </a:ext>
            </a:extLst>
          </p:cNvPr>
          <p:cNvPicPr>
            <a:picLocks noGrp="1" noChangeAspect="1"/>
          </p:cNvPicPr>
          <p:nvPr>
            <p:ph idx="1"/>
          </p:nvPr>
        </p:nvPicPr>
        <p:blipFill>
          <a:blip r:embed="rId2"/>
          <a:stretch>
            <a:fillRect/>
          </a:stretch>
        </p:blipFill>
        <p:spPr>
          <a:xfrm>
            <a:off x="-113190" y="131079"/>
            <a:ext cx="12413941" cy="6599513"/>
          </a:xfrm>
        </p:spPr>
      </p:pic>
      <p:pic>
        <p:nvPicPr>
          <p:cNvPr id="5" name="Picture 4" descr="A red letter on a black background&#10;&#10;Description automatically generated">
            <a:extLst>
              <a:ext uri="{FF2B5EF4-FFF2-40B4-BE49-F238E27FC236}">
                <a16:creationId xmlns:a16="http://schemas.microsoft.com/office/drawing/2014/main" id="{EC34CA9A-F248-53F3-EA76-E6DE40257346}"/>
              </a:ext>
            </a:extLst>
          </p:cNvPr>
          <p:cNvPicPr>
            <a:picLocks noChangeAspect="1"/>
          </p:cNvPicPr>
          <p:nvPr/>
        </p:nvPicPr>
        <p:blipFill>
          <a:blip r:embed="rId3"/>
          <a:stretch>
            <a:fillRect/>
          </a:stretch>
        </p:blipFill>
        <p:spPr>
          <a:xfrm>
            <a:off x="10901897" y="5514657"/>
            <a:ext cx="1293136" cy="999241"/>
          </a:xfrm>
          <a:prstGeom prst="rect">
            <a:avLst/>
          </a:prstGeom>
        </p:spPr>
      </p:pic>
    </p:spTree>
    <p:extLst>
      <p:ext uri="{BB962C8B-B14F-4D97-AF65-F5344CB8AC3E}">
        <p14:creationId xmlns:p14="http://schemas.microsoft.com/office/powerpoint/2010/main" val="1309499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9A548-5C18-AF0D-0FE7-1632CD39BBD1}"/>
              </a:ext>
            </a:extLst>
          </p:cNvPr>
          <p:cNvSpPr>
            <a:spLocks noGrp="1"/>
          </p:cNvSpPr>
          <p:nvPr>
            <p:ph type="title"/>
          </p:nvPr>
        </p:nvSpPr>
        <p:spPr/>
        <p:txBody>
          <a:bodyPr/>
          <a:lstStyle/>
          <a:p>
            <a:endParaRPr lang="en-US"/>
          </a:p>
        </p:txBody>
      </p:sp>
      <p:pic>
        <p:nvPicPr>
          <p:cNvPr id="4" name="Google Shape;283;p38">
            <a:extLst>
              <a:ext uri="{FF2B5EF4-FFF2-40B4-BE49-F238E27FC236}">
                <a16:creationId xmlns:a16="http://schemas.microsoft.com/office/drawing/2014/main" id="{4C442193-DC3A-C4BF-741F-6D227C5AB8C1}"/>
              </a:ext>
            </a:extLst>
          </p:cNvPr>
          <p:cNvPicPr preferRelativeResize="0">
            <a:picLocks noGrp="1"/>
          </p:cNvPicPr>
          <p:nvPr>
            <p:ph idx="1"/>
          </p:nvPr>
        </p:nvPicPr>
        <p:blipFill>
          <a:blip r:embed="rId2">
            <a:alphaModFix/>
          </a:blip>
          <a:stretch>
            <a:fillRect/>
          </a:stretch>
        </p:blipFill>
        <p:spPr>
          <a:xfrm>
            <a:off x="576261" y="0"/>
            <a:ext cx="5500688" cy="6858000"/>
          </a:xfrm>
          <a:prstGeom prst="rect">
            <a:avLst/>
          </a:prstGeom>
          <a:noFill/>
          <a:ln>
            <a:noFill/>
          </a:ln>
        </p:spPr>
      </p:pic>
      <p:pic>
        <p:nvPicPr>
          <p:cNvPr id="5" name="Google Shape;301;p41">
            <a:extLst>
              <a:ext uri="{FF2B5EF4-FFF2-40B4-BE49-F238E27FC236}">
                <a16:creationId xmlns:a16="http://schemas.microsoft.com/office/drawing/2014/main" id="{86268660-1D84-945E-7364-D2D28E796BAA}"/>
              </a:ext>
            </a:extLst>
          </p:cNvPr>
          <p:cNvPicPr preferRelativeResize="0">
            <a:picLocks/>
          </p:cNvPicPr>
          <p:nvPr/>
        </p:nvPicPr>
        <p:blipFill>
          <a:blip r:embed="rId3">
            <a:alphaModFix/>
          </a:blip>
          <a:stretch>
            <a:fillRect/>
          </a:stretch>
        </p:blipFill>
        <p:spPr>
          <a:xfrm>
            <a:off x="6486525" y="171449"/>
            <a:ext cx="5229226" cy="6572251"/>
          </a:xfrm>
          <a:prstGeom prst="rect">
            <a:avLst/>
          </a:prstGeom>
          <a:noFill/>
          <a:ln>
            <a:noFill/>
          </a:ln>
        </p:spPr>
      </p:pic>
      <p:sp>
        <p:nvSpPr>
          <p:cNvPr id="6" name="TextBox 5">
            <a:extLst>
              <a:ext uri="{FF2B5EF4-FFF2-40B4-BE49-F238E27FC236}">
                <a16:creationId xmlns:a16="http://schemas.microsoft.com/office/drawing/2014/main" id="{69BE1ECA-45C0-04A4-EC2F-38ECC89681FE}"/>
              </a:ext>
            </a:extLst>
          </p:cNvPr>
          <p:cNvSpPr txBox="1"/>
          <p:nvPr/>
        </p:nvSpPr>
        <p:spPr>
          <a:xfrm rot="16200000">
            <a:off x="-1979477" y="3665728"/>
            <a:ext cx="4911451" cy="523220"/>
          </a:xfrm>
          <a:prstGeom prst="rect">
            <a:avLst/>
          </a:prstGeom>
          <a:noFill/>
        </p:spPr>
        <p:txBody>
          <a:bodyPr wrap="square" rtlCol="0">
            <a:spAutoFit/>
          </a:bodyPr>
          <a:lstStyle/>
          <a:p>
            <a:r>
              <a:rPr lang="en-US" sz="2800"/>
              <a:t>Detailed Academic Report (DAR)</a:t>
            </a:r>
          </a:p>
        </p:txBody>
      </p:sp>
      <p:sp>
        <p:nvSpPr>
          <p:cNvPr id="8" name="TextBox 7">
            <a:extLst>
              <a:ext uri="{FF2B5EF4-FFF2-40B4-BE49-F238E27FC236}">
                <a16:creationId xmlns:a16="http://schemas.microsoft.com/office/drawing/2014/main" id="{5275BD38-6B06-92E5-D755-8076CAAEFF2C}"/>
              </a:ext>
            </a:extLst>
          </p:cNvPr>
          <p:cNvSpPr txBox="1"/>
          <p:nvPr/>
        </p:nvSpPr>
        <p:spPr>
          <a:xfrm rot="16200000">
            <a:off x="3769190" y="3793896"/>
            <a:ext cx="4911451" cy="523220"/>
          </a:xfrm>
          <a:prstGeom prst="rect">
            <a:avLst/>
          </a:prstGeom>
          <a:noFill/>
        </p:spPr>
        <p:txBody>
          <a:bodyPr wrap="square" rtlCol="0">
            <a:spAutoFit/>
          </a:bodyPr>
          <a:lstStyle/>
          <a:p>
            <a:pPr algn="ctr"/>
            <a:r>
              <a:rPr lang="en-US" sz="2800"/>
              <a:t>Graduation Checklist</a:t>
            </a:r>
          </a:p>
        </p:txBody>
      </p:sp>
      <p:pic>
        <p:nvPicPr>
          <p:cNvPr id="9" name="Picture 8" descr="A red letter on a black background&#10;&#10;Description automatically generated">
            <a:extLst>
              <a:ext uri="{FF2B5EF4-FFF2-40B4-BE49-F238E27FC236}">
                <a16:creationId xmlns:a16="http://schemas.microsoft.com/office/drawing/2014/main" id="{DE20B1BC-9C54-B1F7-39BD-2BF05807FB32}"/>
              </a:ext>
            </a:extLst>
          </p:cNvPr>
          <p:cNvPicPr>
            <a:picLocks noChangeAspect="1"/>
          </p:cNvPicPr>
          <p:nvPr/>
        </p:nvPicPr>
        <p:blipFill>
          <a:blip r:embed="rId4"/>
          <a:stretch>
            <a:fillRect/>
          </a:stretch>
        </p:blipFill>
        <p:spPr>
          <a:xfrm>
            <a:off x="10801836" y="5730172"/>
            <a:ext cx="1293136" cy="999241"/>
          </a:xfrm>
          <a:prstGeom prst="rect">
            <a:avLst/>
          </a:prstGeom>
        </p:spPr>
      </p:pic>
    </p:spTree>
    <p:extLst>
      <p:ext uri="{BB962C8B-B14F-4D97-AF65-F5344CB8AC3E}">
        <p14:creationId xmlns:p14="http://schemas.microsoft.com/office/powerpoint/2010/main" val="2093539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4F3DD7-D424-6F63-249F-ADAB9E6087A2}"/>
              </a:ext>
            </a:extLst>
          </p:cNvPr>
          <p:cNvSpPr>
            <a:spLocks noGrp="1"/>
          </p:cNvSpPr>
          <p:nvPr>
            <p:ph idx="1"/>
          </p:nvPr>
        </p:nvSpPr>
        <p:spPr>
          <a:xfrm>
            <a:off x="0" y="0"/>
            <a:ext cx="12192000" cy="1876424"/>
          </a:xfrm>
          <a:solidFill>
            <a:srgbClr val="A70503"/>
          </a:solidFill>
        </p:spPr>
        <p:txBody>
          <a:bodyPr vert="horz" lIns="91440" tIns="45720" rIns="91440" bIns="45720" rtlCol="0" anchor="t">
            <a:noAutofit/>
          </a:bodyPr>
          <a:lstStyle/>
          <a:p>
            <a:pPr marL="0" indent="0" algn="ctr">
              <a:spcBef>
                <a:spcPts val="2200"/>
              </a:spcBef>
              <a:buNone/>
            </a:pPr>
            <a:endParaRPr lang="en-US" sz="800" b="1">
              <a:solidFill>
                <a:schemeClr val="bg1"/>
              </a:solidFill>
              <a:ea typeface="+mn-lt"/>
              <a:cs typeface="+mn-lt"/>
            </a:endParaRPr>
          </a:p>
          <a:p>
            <a:pPr marL="0" indent="0" algn="ctr">
              <a:spcBef>
                <a:spcPts val="2200"/>
              </a:spcBef>
              <a:buNone/>
            </a:pPr>
            <a:r>
              <a:rPr lang="en-US" sz="4000" b="1" dirty="0">
                <a:solidFill>
                  <a:schemeClr val="bg1"/>
                </a:solidFill>
                <a:ea typeface="+mn-lt"/>
                <a:cs typeface="+mn-lt"/>
              </a:rPr>
              <a:t>Careers and Post-Secondary Advising</a:t>
            </a:r>
            <a:endParaRPr lang="en-US" sz="1800" b="1" dirty="0">
              <a:solidFill>
                <a:schemeClr val="bg1"/>
              </a:solidFill>
              <a:ea typeface="+mn-lt"/>
              <a:cs typeface="+mn-lt"/>
            </a:endParaRPr>
          </a:p>
          <a:p>
            <a:pPr marL="0" indent="0" algn="ctr">
              <a:spcBef>
                <a:spcPts val="2200"/>
              </a:spcBef>
              <a:buNone/>
            </a:pPr>
            <a:r>
              <a:rPr lang="en-US" sz="3200" b="1" dirty="0">
                <a:solidFill>
                  <a:schemeClr val="bg1"/>
                </a:solidFill>
                <a:ea typeface="+mn-lt"/>
                <a:cs typeface="+mn-lt"/>
              </a:rPr>
              <a:t>Team "T &amp; T" are here to help</a:t>
            </a:r>
            <a:br>
              <a:rPr lang="en-US" sz="4000" b="1" dirty="0">
                <a:ea typeface="+mn-lt"/>
                <a:cs typeface="+mn-lt"/>
              </a:rPr>
            </a:br>
            <a:br>
              <a:rPr lang="en-US" sz="4000" b="1" dirty="0">
                <a:ea typeface="+mn-lt"/>
                <a:cs typeface="+mn-lt"/>
              </a:rPr>
            </a:br>
            <a:endParaRPr lang="en-US" sz="1800" b="1">
              <a:solidFill>
                <a:schemeClr val="bg1"/>
              </a:solidFill>
              <a:ea typeface="+mn-lt"/>
              <a:cs typeface="+mn-lt"/>
            </a:endParaRPr>
          </a:p>
          <a:p>
            <a:pPr algn="ctr"/>
            <a:endParaRPr lang="en-US">
              <a:cs typeface="Calibri"/>
            </a:endParaRPr>
          </a:p>
        </p:txBody>
      </p:sp>
      <p:pic>
        <p:nvPicPr>
          <p:cNvPr id="5" name="Picture 4" descr="A red letter on a black background&#10;&#10;Description automatically generated">
            <a:extLst>
              <a:ext uri="{FF2B5EF4-FFF2-40B4-BE49-F238E27FC236}">
                <a16:creationId xmlns:a16="http://schemas.microsoft.com/office/drawing/2014/main" id="{2ED24BDB-6AB1-9FDF-B564-EBFD83E0AB38}"/>
              </a:ext>
            </a:extLst>
          </p:cNvPr>
          <p:cNvPicPr>
            <a:picLocks noChangeAspect="1"/>
          </p:cNvPicPr>
          <p:nvPr/>
        </p:nvPicPr>
        <p:blipFill>
          <a:blip r:embed="rId2"/>
          <a:stretch>
            <a:fillRect/>
          </a:stretch>
        </p:blipFill>
        <p:spPr>
          <a:xfrm>
            <a:off x="10801836" y="5730172"/>
            <a:ext cx="1293136" cy="999241"/>
          </a:xfrm>
          <a:prstGeom prst="rect">
            <a:avLst/>
          </a:prstGeom>
        </p:spPr>
      </p:pic>
      <p:sp>
        <p:nvSpPr>
          <p:cNvPr id="4" name="TextBox 3">
            <a:extLst>
              <a:ext uri="{FF2B5EF4-FFF2-40B4-BE49-F238E27FC236}">
                <a16:creationId xmlns:a16="http://schemas.microsoft.com/office/drawing/2014/main" id="{02355B98-9DE8-97CD-4CCE-AE0264831B11}"/>
              </a:ext>
            </a:extLst>
          </p:cNvPr>
          <p:cNvSpPr txBox="1"/>
          <p:nvPr/>
        </p:nvSpPr>
        <p:spPr>
          <a:xfrm>
            <a:off x="869074" y="2099769"/>
            <a:ext cx="10581376" cy="44480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12750" indent="-457200">
              <a:lnSpc>
                <a:spcPct val="150000"/>
              </a:lnSpc>
              <a:buFont typeface="Wingdings" pitchFamily="2" charset="2"/>
              <a:buChar char="Ø"/>
            </a:pPr>
            <a:r>
              <a:rPr lang="en-US" sz="3200" dirty="0">
                <a:solidFill>
                  <a:schemeClr val="bg1"/>
                </a:solidFill>
                <a:latin typeface="Calibri"/>
                <a:cs typeface="Arial"/>
              </a:rPr>
              <a:t>Career Centre! (coming soon)</a:t>
            </a:r>
            <a:endParaRPr lang="en-US"/>
          </a:p>
          <a:p>
            <a:pPr marL="412750" indent="-457200">
              <a:lnSpc>
                <a:spcPct val="150000"/>
              </a:lnSpc>
              <a:buFont typeface="Wingdings" pitchFamily="2" charset="2"/>
              <a:buChar char="Ø"/>
            </a:pPr>
            <a:r>
              <a:rPr lang="en-US" sz="3200" dirty="0">
                <a:solidFill>
                  <a:schemeClr val="bg1"/>
                </a:solidFill>
                <a:latin typeface="Calibri"/>
                <a:cs typeface="Arial"/>
              </a:rPr>
              <a:t>Post-Secondary Programs and MyBlueprint</a:t>
            </a:r>
            <a:endParaRPr lang="en-US" sz="3200" dirty="0">
              <a:solidFill>
                <a:schemeClr val="bg1"/>
              </a:solidFill>
              <a:latin typeface="Calibri"/>
              <a:ea typeface="Calibri"/>
              <a:cs typeface="Arial"/>
            </a:endParaRPr>
          </a:p>
          <a:p>
            <a:pPr marL="402590" indent="-457200">
              <a:lnSpc>
                <a:spcPct val="150000"/>
              </a:lnSpc>
              <a:buFont typeface="Wingdings" pitchFamily="2" charset="2"/>
              <a:buChar char="Ø"/>
            </a:pPr>
            <a:r>
              <a:rPr lang="en-US" sz="3200" dirty="0">
                <a:solidFill>
                  <a:schemeClr val="bg1"/>
                </a:solidFill>
                <a:latin typeface="Calibri"/>
                <a:cs typeface="Arial"/>
              </a:rPr>
              <a:t>Scholarship Directory/Booklet</a:t>
            </a:r>
            <a:endParaRPr lang="en-US" sz="3200" dirty="0">
              <a:solidFill>
                <a:schemeClr val="bg1"/>
              </a:solidFill>
              <a:latin typeface="Calibri"/>
              <a:ea typeface="Calibri"/>
              <a:cs typeface="Arial"/>
            </a:endParaRPr>
          </a:p>
          <a:p>
            <a:pPr marL="402590" indent="-457200">
              <a:lnSpc>
                <a:spcPct val="150000"/>
              </a:lnSpc>
              <a:buFont typeface="Wingdings" pitchFamily="2" charset="2"/>
              <a:buChar char="Ø"/>
            </a:pPr>
            <a:r>
              <a:rPr lang="en-US" sz="3200" dirty="0">
                <a:solidFill>
                  <a:schemeClr val="bg1"/>
                </a:solidFill>
                <a:latin typeface="Calibri"/>
                <a:cs typeface="Arial"/>
              </a:rPr>
              <a:t>Post-secondary presentations</a:t>
            </a:r>
            <a:endParaRPr lang="en-US" sz="3200" dirty="0">
              <a:solidFill>
                <a:schemeClr val="bg1"/>
              </a:solidFill>
              <a:latin typeface="Calibri"/>
              <a:ea typeface="Calibri"/>
              <a:cs typeface="Arial"/>
            </a:endParaRPr>
          </a:p>
          <a:p>
            <a:pPr marL="402590" indent="-457200">
              <a:lnSpc>
                <a:spcPct val="150000"/>
              </a:lnSpc>
              <a:buFont typeface="Wingdings" pitchFamily="2" charset="2"/>
              <a:buChar char="Ø"/>
            </a:pPr>
            <a:r>
              <a:rPr lang="en-US" sz="3200" dirty="0">
                <a:solidFill>
                  <a:schemeClr val="bg1"/>
                </a:solidFill>
                <a:latin typeface="Calibri"/>
                <a:cs typeface="Arial"/>
              </a:rPr>
              <a:t>Application assistance and lunchtime workshops</a:t>
            </a:r>
            <a:endParaRPr lang="en-US" sz="3200" dirty="0">
              <a:solidFill>
                <a:schemeClr val="bg1"/>
              </a:solidFill>
              <a:latin typeface="Calibri"/>
              <a:ea typeface="Calibri"/>
              <a:cs typeface="Arial"/>
            </a:endParaRPr>
          </a:p>
          <a:p>
            <a:pPr marL="402590" indent="-457200">
              <a:lnSpc>
                <a:spcPct val="150000"/>
              </a:lnSpc>
              <a:buFont typeface="Wingdings" pitchFamily="2" charset="2"/>
              <a:buChar char="Ø"/>
            </a:pPr>
            <a:endParaRPr lang="en-US" sz="3200" dirty="0">
              <a:solidFill>
                <a:schemeClr val="bg1"/>
              </a:solidFill>
              <a:latin typeface="Calibri"/>
              <a:ea typeface="Calibri"/>
              <a:cs typeface="Calibri"/>
            </a:endParaRPr>
          </a:p>
        </p:txBody>
      </p:sp>
    </p:spTree>
    <p:extLst>
      <p:ext uri="{BB962C8B-B14F-4D97-AF65-F5344CB8AC3E}">
        <p14:creationId xmlns:p14="http://schemas.microsoft.com/office/powerpoint/2010/main" val="122556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bstract blurred public library with bookshelves">
            <a:extLst>
              <a:ext uri="{FF2B5EF4-FFF2-40B4-BE49-F238E27FC236}">
                <a16:creationId xmlns:a16="http://schemas.microsoft.com/office/drawing/2014/main" id="{56C9FF68-6A55-7EBC-C860-901A9E9DF248}"/>
              </a:ext>
            </a:extLst>
          </p:cNvPr>
          <p:cNvPicPr>
            <a:picLocks noChangeAspect="1"/>
          </p:cNvPicPr>
          <p:nvPr/>
        </p:nvPicPr>
        <p:blipFill rotWithShape="1">
          <a:blip r:embed="rId2"/>
          <a:srcRect r="5882"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E3E0C8-EB6E-5AD2-C1D7-EFF2A0972C21}"/>
              </a:ext>
            </a:extLst>
          </p:cNvPr>
          <p:cNvSpPr>
            <a:spLocks noGrp="1"/>
          </p:cNvSpPr>
          <p:nvPr>
            <p:ph type="title"/>
          </p:nvPr>
        </p:nvSpPr>
        <p:spPr>
          <a:xfrm>
            <a:off x="174315" y="1252497"/>
            <a:ext cx="11846388" cy="1899912"/>
          </a:xfrm>
        </p:spPr>
        <p:txBody>
          <a:bodyPr>
            <a:normAutofit/>
          </a:bodyPr>
          <a:lstStyle/>
          <a:p>
            <a:pPr algn="ctr"/>
            <a:r>
              <a:rPr lang="en-US" sz="4000" b="1">
                <a:latin typeface="+mn-lt"/>
              </a:rPr>
              <a:t>UNIVERSITY APPLICATIONS</a:t>
            </a:r>
            <a:br>
              <a:rPr lang="en-US" sz="4000" b="1">
                <a:latin typeface="+mn-lt"/>
              </a:rPr>
            </a:br>
            <a:r>
              <a:rPr lang="en-US" sz="4000" b="1">
                <a:latin typeface="+mn-lt"/>
              </a:rPr>
              <a:t> ARE OPEN</a:t>
            </a:r>
          </a:p>
        </p:txBody>
      </p:sp>
      <p:sp>
        <p:nvSpPr>
          <p:cNvPr id="3" name="Content Placeholder 2">
            <a:extLst>
              <a:ext uri="{FF2B5EF4-FFF2-40B4-BE49-F238E27FC236}">
                <a16:creationId xmlns:a16="http://schemas.microsoft.com/office/drawing/2014/main" id="{9A21507D-3E03-E123-D6B2-BB510BAACD0D}"/>
              </a:ext>
            </a:extLst>
          </p:cNvPr>
          <p:cNvSpPr>
            <a:spLocks noGrp="1"/>
          </p:cNvSpPr>
          <p:nvPr>
            <p:ph idx="1"/>
          </p:nvPr>
        </p:nvSpPr>
        <p:spPr>
          <a:xfrm>
            <a:off x="1778000" y="2448697"/>
            <a:ext cx="9151298" cy="3742762"/>
          </a:xfrm>
        </p:spPr>
        <p:txBody>
          <a:bodyPr>
            <a:normAutofit/>
          </a:bodyPr>
          <a:lstStyle/>
          <a:p>
            <a:pPr algn="ctr"/>
            <a:endParaRPr lang="en-US" sz="2000"/>
          </a:p>
          <a:p>
            <a:pPr marL="0" indent="0" algn="ctr">
              <a:buNone/>
            </a:pPr>
            <a:endParaRPr lang="en-US" sz="2000"/>
          </a:p>
          <a:p>
            <a:pPr marL="0" indent="0" algn="ctr">
              <a:buNone/>
            </a:pPr>
            <a:r>
              <a:rPr lang="en-US" sz="9600" b="1"/>
              <a:t>APPLY EARLY!</a:t>
            </a:r>
          </a:p>
        </p:txBody>
      </p:sp>
      <p:pic>
        <p:nvPicPr>
          <p:cNvPr id="6" name="Picture 5" descr="A red letter on a black background&#10;&#10;Description automatically generated">
            <a:extLst>
              <a:ext uri="{FF2B5EF4-FFF2-40B4-BE49-F238E27FC236}">
                <a16:creationId xmlns:a16="http://schemas.microsoft.com/office/drawing/2014/main" id="{A591D168-6F66-2125-78A9-70ABFEB16A6D}"/>
              </a:ext>
            </a:extLst>
          </p:cNvPr>
          <p:cNvPicPr>
            <a:picLocks noChangeAspect="1"/>
          </p:cNvPicPr>
          <p:nvPr/>
        </p:nvPicPr>
        <p:blipFill>
          <a:blip r:embed="rId3"/>
          <a:stretch>
            <a:fillRect/>
          </a:stretch>
        </p:blipFill>
        <p:spPr>
          <a:xfrm>
            <a:off x="10801836" y="5730172"/>
            <a:ext cx="1293136" cy="999241"/>
          </a:xfrm>
          <a:prstGeom prst="rect">
            <a:avLst/>
          </a:prstGeom>
        </p:spPr>
      </p:pic>
    </p:spTree>
    <p:extLst>
      <p:ext uri="{BB962C8B-B14F-4D97-AF65-F5344CB8AC3E}">
        <p14:creationId xmlns:p14="http://schemas.microsoft.com/office/powerpoint/2010/main" val="1573263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Tall office building looking up">
            <a:extLst>
              <a:ext uri="{FF2B5EF4-FFF2-40B4-BE49-F238E27FC236}">
                <a16:creationId xmlns:a16="http://schemas.microsoft.com/office/drawing/2014/main" id="{4AD32EF1-E44F-46CE-7954-15C72DBBCEC5}"/>
              </a:ext>
            </a:extLst>
          </p:cNvPr>
          <p:cNvPicPr>
            <a:picLocks noChangeAspect="1"/>
          </p:cNvPicPr>
          <p:nvPr/>
        </p:nvPicPr>
        <p:blipFill rotWithShape="1">
          <a:blip r:embed="rId2"/>
          <a:srcRect t="7245" r="22946" b="750"/>
          <a:stretch/>
        </p:blipFill>
        <p:spPr>
          <a:xfrm>
            <a:off x="3522468" y="10"/>
            <a:ext cx="8669532" cy="6857990"/>
          </a:xfrm>
          <a:prstGeom prst="rect">
            <a:avLst/>
          </a:prstGeom>
        </p:spPr>
      </p:pic>
      <p:sp>
        <p:nvSpPr>
          <p:cNvPr id="39" name="Rectangle 38">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F8382B-E11E-E0D0-08D0-B6B314C70ACE}"/>
              </a:ext>
            </a:extLst>
          </p:cNvPr>
          <p:cNvSpPr>
            <a:spLocks noGrp="1"/>
          </p:cNvSpPr>
          <p:nvPr>
            <p:ph type="title"/>
          </p:nvPr>
        </p:nvSpPr>
        <p:spPr>
          <a:xfrm>
            <a:off x="371094" y="1161288"/>
            <a:ext cx="5892586" cy="1124712"/>
          </a:xfrm>
        </p:spPr>
        <p:txBody>
          <a:bodyPr vert="horz" lIns="91440" tIns="45720" rIns="91440" bIns="45720" rtlCol="0" anchor="b">
            <a:noAutofit/>
          </a:bodyPr>
          <a:lstStyle/>
          <a:p>
            <a:r>
              <a:rPr lang="en-US" sz="4000" b="1" dirty="0">
                <a:solidFill>
                  <a:schemeClr val="bg1"/>
                </a:solidFill>
                <a:latin typeface="Calibri"/>
                <a:cs typeface="Calibri"/>
              </a:rPr>
              <a:t>SCHOLARSHIPS</a:t>
            </a:r>
            <a:br>
              <a:rPr lang="en-US" sz="4000" b="1" i="0" u="none" strike="noStrike" dirty="0">
                <a:effectLst/>
                <a:latin typeface="Calibri"/>
              </a:rPr>
            </a:br>
            <a:r>
              <a:rPr lang="en-US" sz="4000" b="1" dirty="0">
                <a:solidFill>
                  <a:schemeClr val="bg1"/>
                </a:solidFill>
                <a:latin typeface="Calibri"/>
                <a:cs typeface="Calibri"/>
              </a:rPr>
              <a:t>Where to Look</a:t>
            </a:r>
            <a:r>
              <a:rPr lang="en-US" sz="4000" b="1" i="0" u="none" strike="noStrike" dirty="0">
                <a:solidFill>
                  <a:schemeClr val="bg1"/>
                </a:solidFill>
                <a:effectLst/>
                <a:latin typeface="Calibri"/>
                <a:cs typeface="Calibri"/>
              </a:rPr>
              <a:t>...</a:t>
            </a:r>
            <a:r>
              <a:rPr lang="en-US" sz="4000" b="0" i="0" dirty="0">
                <a:solidFill>
                  <a:schemeClr val="bg1"/>
                </a:solidFill>
                <a:effectLst/>
                <a:latin typeface="Calibri"/>
                <a:cs typeface="Calibri"/>
              </a:rPr>
              <a:t>​</a:t>
            </a:r>
            <a:endParaRPr lang="en-US" sz="4000" dirty="0">
              <a:solidFill>
                <a:schemeClr val="bg1"/>
              </a:solidFill>
              <a:latin typeface="Calibri"/>
              <a:cs typeface="Calibri"/>
            </a:endParaRPr>
          </a:p>
        </p:txBody>
      </p:sp>
      <p:sp>
        <p:nvSpPr>
          <p:cNvPr id="41" name="Rectangle 4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3" name="Rectangle 4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C922A35-CB46-544E-6A1B-9B191C94A565}"/>
              </a:ext>
            </a:extLst>
          </p:cNvPr>
          <p:cNvSpPr>
            <a:spLocks noGrp="1"/>
          </p:cNvSpPr>
          <p:nvPr>
            <p:ph idx="1"/>
          </p:nvPr>
        </p:nvSpPr>
        <p:spPr>
          <a:xfrm>
            <a:off x="397369" y="3054938"/>
            <a:ext cx="8315845" cy="3207258"/>
          </a:xfrm>
        </p:spPr>
        <p:txBody>
          <a:bodyPr vert="horz" lIns="91440" tIns="45720" rIns="91440" bIns="45720" rtlCol="0" anchor="t">
            <a:noAutofit/>
          </a:bodyPr>
          <a:lstStyle/>
          <a:p>
            <a:pPr fontAlgn="base">
              <a:buFont typeface="Wingdings" panose="020B0604020202020204" pitchFamily="34" charset="0"/>
              <a:buChar char="Ø"/>
            </a:pPr>
            <a:r>
              <a:rPr lang="en-US" sz="4000" b="1" i="0" strike="noStrike" dirty="0">
                <a:solidFill>
                  <a:schemeClr val="bg1"/>
                </a:solidFill>
                <a:effectLst/>
                <a:latin typeface="Calibri"/>
                <a:cs typeface="Calibri"/>
              </a:rPr>
              <a:t>Cochrane </a:t>
            </a:r>
            <a:r>
              <a:rPr lang="en-US" sz="4000" b="1" dirty="0">
                <a:solidFill>
                  <a:schemeClr val="bg1"/>
                </a:solidFill>
                <a:latin typeface="Calibri"/>
                <a:cs typeface="Calibri"/>
              </a:rPr>
              <a:t>High Scholarship </a:t>
            </a:r>
            <a:r>
              <a:rPr lang="en-US" sz="4000" b="1">
                <a:solidFill>
                  <a:schemeClr val="bg1"/>
                </a:solidFill>
                <a:latin typeface="Calibri"/>
                <a:cs typeface="Calibri"/>
              </a:rPr>
              <a:t>Booklet</a:t>
            </a:r>
            <a:endParaRPr lang="en-US">
              <a:solidFill>
                <a:schemeClr val="bg1"/>
              </a:solidFill>
              <a:latin typeface="Calibri"/>
              <a:cs typeface="Calibri"/>
            </a:endParaRPr>
          </a:p>
          <a:p>
            <a:pPr>
              <a:buFont typeface="Wingdings" panose="020B0604020202020204" pitchFamily="34" charset="0"/>
              <a:buChar char="Ø"/>
            </a:pPr>
            <a:r>
              <a:rPr lang="en-US" b="1">
                <a:solidFill>
                  <a:schemeClr val="bg1"/>
                </a:solidFill>
                <a:latin typeface="Calibri"/>
                <a:cs typeface="Calibri"/>
              </a:rPr>
              <a:t>Alis</a:t>
            </a:r>
            <a:r>
              <a:rPr lang="en-US" b="1" i="0" u="none" strike="noStrike">
                <a:solidFill>
                  <a:schemeClr val="bg1"/>
                </a:solidFill>
                <a:effectLst/>
                <a:latin typeface="Calibri"/>
                <a:cs typeface="Calibri"/>
              </a:rPr>
              <a:t> Government Website</a:t>
            </a:r>
            <a:r>
              <a:rPr lang="en-US" b="0" i="0" u="none" strike="noStrike">
                <a:solidFill>
                  <a:schemeClr val="bg1"/>
                </a:solidFill>
                <a:effectLst/>
                <a:latin typeface="Calibri"/>
                <a:cs typeface="Calibri"/>
              </a:rPr>
              <a:t>​</a:t>
            </a:r>
            <a:r>
              <a:rPr lang="en-US" b="0" i="0">
                <a:solidFill>
                  <a:schemeClr val="bg1"/>
                </a:solidFill>
                <a:effectLst/>
                <a:latin typeface="Calibri"/>
                <a:cs typeface="Calibri"/>
              </a:rPr>
              <a:t>​</a:t>
            </a:r>
            <a:endParaRPr lang="en-US">
              <a:solidFill>
                <a:schemeClr val="bg1"/>
              </a:solidFill>
              <a:latin typeface="Calibri"/>
              <a:cs typeface="Calibri"/>
            </a:endParaRPr>
          </a:p>
          <a:p>
            <a:pPr>
              <a:buFont typeface="Wingdings" panose="020B0604020202020204" pitchFamily="34" charset="0"/>
              <a:buChar char="Ø"/>
            </a:pPr>
            <a:r>
              <a:rPr lang="en-US" b="1" i="0" u="none" strike="noStrike" dirty="0" err="1">
                <a:solidFill>
                  <a:schemeClr val="bg1"/>
                </a:solidFill>
                <a:effectLst/>
                <a:latin typeface="Calibri"/>
                <a:cs typeface="Calibri"/>
              </a:rPr>
              <a:t>Studentawards.Com</a:t>
            </a:r>
            <a:r>
              <a:rPr lang="en-US" b="0" i="0" u="none" strike="noStrike" dirty="0">
                <a:solidFill>
                  <a:schemeClr val="bg1"/>
                </a:solidFill>
                <a:effectLst/>
                <a:latin typeface="Calibri"/>
                <a:cs typeface="Calibri"/>
              </a:rPr>
              <a:t>​</a:t>
            </a:r>
            <a:r>
              <a:rPr lang="en-US" b="0" i="0" dirty="0">
                <a:solidFill>
                  <a:schemeClr val="bg1"/>
                </a:solidFill>
                <a:effectLst/>
                <a:latin typeface="Calibri"/>
                <a:cs typeface="Calibri"/>
              </a:rPr>
              <a:t>​</a:t>
            </a:r>
            <a:endParaRPr lang="en-US" b="0" i="0" dirty="0">
              <a:solidFill>
                <a:schemeClr val="bg1"/>
              </a:solidFill>
              <a:effectLst/>
              <a:latin typeface="Calibri"/>
              <a:ea typeface="Calibri"/>
              <a:cs typeface="Calibri"/>
            </a:endParaRPr>
          </a:p>
          <a:p>
            <a:pPr>
              <a:buFont typeface="Wingdings" panose="020B0604020202020204" pitchFamily="34" charset="0"/>
              <a:buChar char="Ø"/>
            </a:pPr>
            <a:r>
              <a:rPr lang="en-US" b="1" i="0" u="none" strike="noStrike" err="1">
                <a:solidFill>
                  <a:schemeClr val="bg1"/>
                </a:solidFill>
                <a:effectLst/>
                <a:latin typeface="Calibri"/>
                <a:cs typeface="Calibri"/>
              </a:rPr>
              <a:t>Scholartree.Ca</a:t>
            </a:r>
            <a:r>
              <a:rPr lang="en-US" b="0" i="0" u="none" strike="noStrike">
                <a:solidFill>
                  <a:schemeClr val="bg1"/>
                </a:solidFill>
                <a:effectLst/>
                <a:latin typeface="Calibri"/>
                <a:cs typeface="Calibri"/>
              </a:rPr>
              <a:t>​</a:t>
            </a:r>
            <a:r>
              <a:rPr lang="en-US" b="0" i="0">
                <a:solidFill>
                  <a:schemeClr val="bg1"/>
                </a:solidFill>
                <a:effectLst/>
                <a:latin typeface="Calibri"/>
                <a:cs typeface="Calibri"/>
              </a:rPr>
              <a:t>​</a:t>
            </a:r>
            <a:endParaRPr lang="en-US">
              <a:solidFill>
                <a:schemeClr val="bg1"/>
              </a:solidFill>
              <a:latin typeface="Calibri"/>
              <a:ea typeface="Calibri"/>
              <a:cs typeface="Calibri"/>
            </a:endParaRPr>
          </a:p>
          <a:p>
            <a:pPr>
              <a:buFont typeface="Wingdings" panose="020B0604020202020204" pitchFamily="34" charset="0"/>
              <a:buChar char="Ø"/>
            </a:pPr>
            <a:r>
              <a:rPr lang="en-US" b="1" i="0" u="none" strike="noStrike" dirty="0" err="1">
                <a:solidFill>
                  <a:schemeClr val="bg1"/>
                </a:solidFill>
                <a:effectLst/>
                <a:latin typeface="Calibri"/>
                <a:cs typeface="Calibri"/>
              </a:rPr>
              <a:t>Scholarshipscanada.Com</a:t>
            </a:r>
            <a:r>
              <a:rPr lang="en-US" b="0" i="0" u="none" strike="noStrike" dirty="0">
                <a:solidFill>
                  <a:schemeClr val="bg1"/>
                </a:solidFill>
                <a:effectLst/>
                <a:latin typeface="Calibri"/>
                <a:cs typeface="Calibri"/>
              </a:rPr>
              <a:t>​</a:t>
            </a:r>
            <a:r>
              <a:rPr lang="en-US" b="0" i="0" dirty="0">
                <a:solidFill>
                  <a:schemeClr val="bg1"/>
                </a:solidFill>
                <a:effectLst/>
                <a:latin typeface="Calibri"/>
                <a:cs typeface="Calibri"/>
              </a:rPr>
              <a:t>​</a:t>
            </a:r>
            <a:endParaRPr lang="en-US" b="0" i="0" dirty="0">
              <a:solidFill>
                <a:schemeClr val="bg1"/>
              </a:solidFill>
              <a:effectLst/>
              <a:latin typeface="Calibri"/>
              <a:ea typeface="Calibri"/>
              <a:cs typeface="Calibri"/>
            </a:endParaRPr>
          </a:p>
          <a:p>
            <a:pPr>
              <a:buFont typeface="Wingdings" panose="020B0604020202020204" pitchFamily="34" charset="0"/>
              <a:buChar char="Ø"/>
            </a:pPr>
            <a:r>
              <a:rPr lang="en-US" b="1" i="0" u="none" strike="noStrike" dirty="0" err="1">
                <a:solidFill>
                  <a:schemeClr val="bg1"/>
                </a:solidFill>
                <a:effectLst/>
                <a:latin typeface="Calibri"/>
                <a:cs typeface="Calibri"/>
              </a:rPr>
              <a:t>Yconic.Com</a:t>
            </a:r>
            <a:r>
              <a:rPr lang="en-US" b="0" i="0" u="none" strike="noStrike" dirty="0">
                <a:solidFill>
                  <a:schemeClr val="bg1"/>
                </a:solidFill>
                <a:effectLst/>
                <a:latin typeface="Calibri"/>
                <a:cs typeface="Calibri"/>
              </a:rPr>
              <a:t>​</a:t>
            </a:r>
            <a:endParaRPr lang="en-US" b="0" i="0" dirty="0">
              <a:solidFill>
                <a:schemeClr val="bg1"/>
              </a:solidFill>
              <a:effectLst/>
              <a:latin typeface="Calibri"/>
              <a:ea typeface="Calibri"/>
              <a:cs typeface="Calibri"/>
            </a:endParaRPr>
          </a:p>
          <a:p>
            <a:pPr>
              <a:buFont typeface="Wingdings" panose="020B0604020202020204" pitchFamily="34" charset="0"/>
              <a:buChar char="Ø"/>
            </a:pPr>
            <a:endParaRPr lang="en-US" sz="1700">
              <a:solidFill>
                <a:schemeClr val="bg1"/>
              </a:solidFill>
              <a:ea typeface="Calibri" panose="020F0502020204030204"/>
              <a:cs typeface="Calibri" panose="020F0502020204030204"/>
            </a:endParaRPr>
          </a:p>
        </p:txBody>
      </p:sp>
      <p:pic>
        <p:nvPicPr>
          <p:cNvPr id="5" name="Picture 4" descr="A red letter on a black background&#10;&#10;Description automatically generated">
            <a:extLst>
              <a:ext uri="{FF2B5EF4-FFF2-40B4-BE49-F238E27FC236}">
                <a16:creationId xmlns:a16="http://schemas.microsoft.com/office/drawing/2014/main" id="{8261128A-BB10-A8D2-EB0C-B9846DC4F42A}"/>
              </a:ext>
            </a:extLst>
          </p:cNvPr>
          <p:cNvPicPr>
            <a:picLocks noChangeAspect="1"/>
          </p:cNvPicPr>
          <p:nvPr/>
        </p:nvPicPr>
        <p:blipFill>
          <a:blip r:embed="rId3"/>
          <a:stretch>
            <a:fillRect/>
          </a:stretch>
        </p:blipFill>
        <p:spPr>
          <a:xfrm>
            <a:off x="10801836" y="5730172"/>
            <a:ext cx="1293136" cy="999241"/>
          </a:xfrm>
          <a:prstGeom prst="rect">
            <a:avLst/>
          </a:prstGeom>
        </p:spPr>
      </p:pic>
    </p:spTree>
    <p:extLst>
      <p:ext uri="{BB962C8B-B14F-4D97-AF65-F5344CB8AC3E}">
        <p14:creationId xmlns:p14="http://schemas.microsoft.com/office/powerpoint/2010/main" val="501401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1" name="Rectangle 20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1A1903D-0498-9B49-C839-4E7AD7D0FB92}"/>
              </a:ext>
            </a:extLst>
          </p:cNvPr>
          <p:cNvSpPr>
            <a:spLocks noGrp="1"/>
          </p:cNvSpPr>
          <p:nvPr>
            <p:ph type="title"/>
          </p:nvPr>
        </p:nvSpPr>
        <p:spPr>
          <a:xfrm>
            <a:off x="638193" y="640080"/>
            <a:ext cx="6306602" cy="1481328"/>
          </a:xfrm>
        </p:spPr>
        <p:txBody>
          <a:bodyPr anchor="b">
            <a:normAutofit fontScale="90000"/>
          </a:bodyPr>
          <a:lstStyle/>
          <a:p>
            <a:r>
              <a:rPr lang="en-US" sz="5400">
                <a:latin typeface="Cambria"/>
                <a:ea typeface="Cambria"/>
                <a:cs typeface="Arial"/>
              </a:rPr>
              <a:t>Welcome Class of 2025</a:t>
            </a:r>
            <a:endParaRPr lang="en-US" sz="5400">
              <a:latin typeface="Cambria" panose="02040503050406030204" pitchFamily="18" charset="0"/>
              <a:cs typeface="Arial" panose="020B0604020202020204" pitchFamily="34" charset="0"/>
            </a:endParaRPr>
          </a:p>
        </p:txBody>
      </p:sp>
      <p:sp>
        <p:nvSpPr>
          <p:cNvPr id="207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2D5150-50A5-6542-1FE6-67608C7916E7}"/>
              </a:ext>
            </a:extLst>
          </p:cNvPr>
          <p:cNvSpPr>
            <a:spLocks noGrp="1"/>
          </p:cNvSpPr>
          <p:nvPr>
            <p:ph idx="1"/>
          </p:nvPr>
        </p:nvSpPr>
        <p:spPr>
          <a:xfrm>
            <a:off x="630935" y="2660904"/>
            <a:ext cx="7284339" cy="3547872"/>
          </a:xfrm>
        </p:spPr>
        <p:txBody>
          <a:bodyPr anchor="t">
            <a:normAutofit/>
          </a:bodyPr>
          <a:lstStyle/>
          <a:p>
            <a:pPr marL="0" indent="0">
              <a:spcBef>
                <a:spcPts val="0"/>
              </a:spcBef>
              <a:spcAft>
                <a:spcPts val="600"/>
              </a:spcAft>
              <a:buNone/>
            </a:pPr>
            <a:r>
              <a:rPr lang="en-US" sz="1800" i="1" dirty="0">
                <a:latin typeface="Century Gothic"/>
                <a:ea typeface="Cambria"/>
                <a:cs typeface="Cambria"/>
                <a:sym typeface="Cambria"/>
              </a:rPr>
              <a:t> </a:t>
            </a:r>
            <a:endParaRPr lang="en-US" sz="1800" i="1" dirty="0">
              <a:latin typeface="Century Gothic"/>
              <a:ea typeface="Cambria"/>
              <a:cs typeface="Cambria"/>
            </a:endParaRPr>
          </a:p>
          <a:p>
            <a:pPr marL="0" indent="0">
              <a:spcBef>
                <a:spcPts val="0"/>
              </a:spcBef>
              <a:spcAft>
                <a:spcPts val="600"/>
              </a:spcAft>
              <a:buNone/>
            </a:pPr>
            <a:endParaRPr lang="en-US" sz="1800" i="1">
              <a:latin typeface="Century Gothic"/>
              <a:ea typeface="Cambria"/>
              <a:cs typeface="Cambria"/>
            </a:endParaRPr>
          </a:p>
          <a:p>
            <a:pPr marL="0" indent="0">
              <a:spcBef>
                <a:spcPts val="0"/>
              </a:spcBef>
              <a:spcAft>
                <a:spcPts val="600"/>
              </a:spcAft>
              <a:buNone/>
            </a:pPr>
            <a:endParaRPr lang="en-US" sz="1800" i="1" dirty="0">
              <a:latin typeface="Century Gothic" panose="020B0502020202020204" pitchFamily="34" charset="0"/>
              <a:ea typeface="Cambria"/>
              <a:cs typeface="Cambria"/>
              <a:sym typeface="Cambria"/>
            </a:endParaRPr>
          </a:p>
          <a:p>
            <a:pPr marL="0" indent="0">
              <a:spcBef>
                <a:spcPts val="0"/>
              </a:spcBef>
              <a:spcAft>
                <a:spcPts val="600"/>
              </a:spcAft>
              <a:buNone/>
            </a:pPr>
            <a:endParaRPr lang="en-US" sz="1800" i="1" dirty="0">
              <a:latin typeface="Century Gothic"/>
              <a:ea typeface="Cambria"/>
            </a:endParaRPr>
          </a:p>
        </p:txBody>
      </p:sp>
      <p:pic>
        <p:nvPicPr>
          <p:cNvPr id="2052" name="Picture 4" descr="Convocation 2022 information - R.F. Staples Secondary School">
            <a:extLst>
              <a:ext uri="{FF2B5EF4-FFF2-40B4-BE49-F238E27FC236}">
                <a16:creationId xmlns:a16="http://schemas.microsoft.com/office/drawing/2014/main" id="{0C60C3C5-CA04-A399-6E8A-6C629DD160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31" r="7171" b="-1"/>
          <a:stretch/>
        </p:blipFill>
        <p:spPr bwMode="auto">
          <a:xfrm>
            <a:off x="7804023" y="587389"/>
            <a:ext cx="4387977" cy="518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red letter on a black background&#10;&#10;Description automatically generated">
            <a:extLst>
              <a:ext uri="{FF2B5EF4-FFF2-40B4-BE49-F238E27FC236}">
                <a16:creationId xmlns:a16="http://schemas.microsoft.com/office/drawing/2014/main" id="{7549D6B0-951C-47E6-A963-71D50CB4C1B5}"/>
              </a:ext>
            </a:extLst>
          </p:cNvPr>
          <p:cNvPicPr>
            <a:picLocks noChangeAspect="1"/>
          </p:cNvPicPr>
          <p:nvPr/>
        </p:nvPicPr>
        <p:blipFill>
          <a:blip r:embed="rId3"/>
          <a:stretch>
            <a:fillRect/>
          </a:stretch>
        </p:blipFill>
        <p:spPr>
          <a:xfrm>
            <a:off x="10947235" y="5776389"/>
            <a:ext cx="1293136" cy="999241"/>
          </a:xfrm>
          <a:prstGeom prst="rect">
            <a:avLst/>
          </a:prstGeom>
        </p:spPr>
      </p:pic>
    </p:spTree>
    <p:extLst>
      <p:ext uri="{BB962C8B-B14F-4D97-AF65-F5344CB8AC3E}">
        <p14:creationId xmlns:p14="http://schemas.microsoft.com/office/powerpoint/2010/main" val="3299452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B7E56F-1571-32C6-AECA-7541F13E689E}"/>
              </a:ext>
            </a:extLst>
          </p:cNvPr>
          <p:cNvSpPr>
            <a:spLocks noGrp="1"/>
          </p:cNvSpPr>
          <p:nvPr>
            <p:ph type="title"/>
          </p:nvPr>
        </p:nvSpPr>
        <p:spPr>
          <a:xfrm>
            <a:off x="2515880" y="186711"/>
            <a:ext cx="8183384" cy="952856"/>
          </a:xfrm>
        </p:spPr>
        <p:txBody>
          <a:bodyPr anchor="b">
            <a:normAutofit/>
          </a:bodyPr>
          <a:lstStyle/>
          <a:p>
            <a:r>
              <a:rPr lang="en-US" sz="4000" b="1">
                <a:latin typeface="Calibri"/>
                <a:cs typeface="Calibri"/>
              </a:rPr>
              <a:t>School-Nominated Awards</a:t>
            </a:r>
            <a:endParaRPr lang="en-US" sz="4000">
              <a:latin typeface="Calibri"/>
              <a:ea typeface="Calibri"/>
              <a:cs typeface="Calibri"/>
            </a:endParaRPr>
          </a:p>
        </p:txBody>
      </p:sp>
      <p:sp>
        <p:nvSpPr>
          <p:cNvPr id="3" name="Content Placeholder 2">
            <a:extLst>
              <a:ext uri="{FF2B5EF4-FFF2-40B4-BE49-F238E27FC236}">
                <a16:creationId xmlns:a16="http://schemas.microsoft.com/office/drawing/2014/main" id="{518B1110-3A84-BC83-DF6B-AC301FAFB74D}"/>
              </a:ext>
            </a:extLst>
          </p:cNvPr>
          <p:cNvSpPr>
            <a:spLocks noGrp="1"/>
          </p:cNvSpPr>
          <p:nvPr>
            <p:ph idx="1"/>
          </p:nvPr>
        </p:nvSpPr>
        <p:spPr>
          <a:xfrm>
            <a:off x="555974" y="1385099"/>
            <a:ext cx="10249012" cy="4086961"/>
          </a:xfrm>
        </p:spPr>
        <p:txBody>
          <a:bodyPr vert="horz" lIns="91440" tIns="45720" rIns="91440" bIns="45720" rtlCol="0" anchor="t">
            <a:noAutofit/>
          </a:bodyPr>
          <a:lstStyle/>
          <a:p>
            <a:pPr fontAlgn="base">
              <a:buFont typeface="Wingdings" pitchFamily="2" charset="2"/>
              <a:buChar char="Ø"/>
            </a:pPr>
            <a:r>
              <a:rPr lang="en-US" b="1" dirty="0"/>
              <a:t>Only one application form is required for all school-nominated awards.</a:t>
            </a:r>
            <a:endParaRPr lang="en-US" b="1" i="0" dirty="0">
              <a:effectLst/>
              <a:ea typeface="Calibri"/>
              <a:cs typeface="Calibri"/>
            </a:endParaRPr>
          </a:p>
          <a:p>
            <a:pPr fontAlgn="base">
              <a:buFont typeface="Wingdings" pitchFamily="2" charset="2"/>
              <a:buChar char="Ø"/>
            </a:pPr>
            <a:r>
              <a:rPr lang="en-US" b="1" dirty="0"/>
              <a:t>Deadlines vary – Pay close attention!</a:t>
            </a:r>
            <a:endParaRPr lang="en-US" b="1" i="0" u="none" strike="noStrike" dirty="0">
              <a:effectLst/>
              <a:ea typeface="Calibri" panose="020F0502020204030204"/>
              <a:cs typeface="Calibri"/>
            </a:endParaRPr>
          </a:p>
          <a:p>
            <a:pPr fontAlgn="base">
              <a:buFont typeface="Wingdings" pitchFamily="2" charset="2"/>
              <a:buChar char="Ø"/>
            </a:pPr>
            <a:r>
              <a:rPr lang="en-US" b="0" i="0" dirty="0">
                <a:effectLst/>
              </a:rPr>
              <a:t>​</a:t>
            </a:r>
            <a:r>
              <a:rPr lang="en-US" b="1" dirty="0"/>
              <a:t>Some awards are based on financial need and some are for specific fields of study.</a:t>
            </a:r>
            <a:endParaRPr lang="en-US" b="1" i="0" dirty="0">
              <a:effectLst/>
              <a:ea typeface="Calibri"/>
              <a:cs typeface="Calibri"/>
            </a:endParaRPr>
          </a:p>
          <a:p>
            <a:pPr>
              <a:buFont typeface="Wingdings" pitchFamily="2" charset="2"/>
              <a:buChar char="Ø"/>
            </a:pPr>
            <a:endParaRPr lang="en-US" b="1" dirty="0">
              <a:solidFill>
                <a:srgbClr val="000000"/>
              </a:solidFill>
              <a:ea typeface="+mn-lt"/>
              <a:cs typeface="+mn-lt"/>
            </a:endParaRPr>
          </a:p>
          <a:p>
            <a:pPr marL="0" indent="0">
              <a:buNone/>
            </a:pPr>
            <a:r>
              <a:rPr lang="en-US" b="1" dirty="0">
                <a:solidFill>
                  <a:srgbClr val="000000"/>
                </a:solidFill>
                <a:ea typeface="+mn-lt"/>
                <a:cs typeface="+mn-lt"/>
              </a:rPr>
              <a:t>One Example:</a:t>
            </a:r>
          </a:p>
          <a:p>
            <a:pPr marL="0" indent="0">
              <a:buNone/>
            </a:pPr>
            <a:r>
              <a:rPr lang="en-US" b="1" dirty="0">
                <a:solidFill>
                  <a:srgbClr val="000000"/>
                </a:solidFill>
                <a:ea typeface="+mn-lt"/>
                <a:cs typeface="+mn-lt"/>
              </a:rPr>
              <a:t>SCHULICH AWARD - </a:t>
            </a:r>
            <a:r>
              <a:rPr lang="en-US" b="1" dirty="0">
                <a:solidFill>
                  <a:srgbClr val="1F2023"/>
                </a:solidFill>
                <a:ea typeface="+mn-lt"/>
                <a:cs typeface="+mn-lt"/>
              </a:rPr>
              <a:t>$120,000 designated for students pursuing an engineering degree, and $100,000 designated for students pursuing a science, technology or math degree.</a:t>
            </a:r>
            <a:endParaRPr lang="en-US" b="1" dirty="0">
              <a:ea typeface="Calibri"/>
              <a:cs typeface="Calibri"/>
            </a:endParaRPr>
          </a:p>
          <a:p>
            <a:pPr>
              <a:buFont typeface="Wingdings" pitchFamily="2" charset="2"/>
              <a:buChar char="Ø"/>
            </a:pPr>
            <a:endParaRPr lang="en-US" sz="2000" b="1" dirty="0">
              <a:solidFill>
                <a:srgbClr val="1F2023"/>
              </a:solidFill>
              <a:ea typeface="Calibri" panose="020F0502020204030204"/>
              <a:cs typeface="Calibri"/>
            </a:endParaRPr>
          </a:p>
          <a:p>
            <a:pPr marL="0" indent="0">
              <a:buNone/>
            </a:pPr>
            <a:endParaRPr lang="en-US" sz="2000" b="1" i="0" dirty="0">
              <a:solidFill>
                <a:srgbClr val="1F2023"/>
              </a:solidFill>
              <a:effectLst/>
              <a:ea typeface="Calibri" panose="020F0502020204030204"/>
              <a:cs typeface="Calibri"/>
            </a:endParaRPr>
          </a:p>
          <a:p>
            <a:pPr fontAlgn="base">
              <a:buFont typeface="Wingdings" pitchFamily="2" charset="2"/>
              <a:buChar char="Ø"/>
            </a:pPr>
            <a:endParaRPr lang="en-US" sz="2000" b="1" dirty="0">
              <a:ea typeface="Calibri" panose="020F0502020204030204"/>
              <a:cs typeface="Calibri"/>
            </a:endParaRPr>
          </a:p>
          <a:p>
            <a:pPr lvl="1" fontAlgn="base">
              <a:buFont typeface="Wingdings" pitchFamily="2" charset="2"/>
              <a:buChar char="§"/>
            </a:pPr>
            <a:endParaRPr lang="en-US" sz="2000" b="1" dirty="0">
              <a:ea typeface="Calibri" panose="020F0502020204030204"/>
              <a:cs typeface="Calibri"/>
            </a:endParaRPr>
          </a:p>
          <a:p>
            <a:pPr marL="0" indent="0">
              <a:buNone/>
            </a:pPr>
            <a:endParaRPr lang="en-US" sz="2000" dirty="0">
              <a:ea typeface="Calibri" panose="020F0502020204030204"/>
              <a:cs typeface="Calibri"/>
            </a:endParaRPr>
          </a:p>
        </p:txBody>
      </p:sp>
      <p:sp>
        <p:nvSpPr>
          <p:cNvPr id="81" name="Rectangle 8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ed letter on a black background&#10;&#10;Description automatically generated">
            <a:extLst>
              <a:ext uri="{FF2B5EF4-FFF2-40B4-BE49-F238E27FC236}">
                <a16:creationId xmlns:a16="http://schemas.microsoft.com/office/drawing/2014/main" id="{14E52062-2368-CD7C-D61A-B38AB44F16C4}"/>
              </a:ext>
            </a:extLst>
          </p:cNvPr>
          <p:cNvPicPr>
            <a:picLocks noChangeAspect="1"/>
          </p:cNvPicPr>
          <p:nvPr/>
        </p:nvPicPr>
        <p:blipFill>
          <a:blip r:embed="rId2"/>
          <a:stretch>
            <a:fillRect/>
          </a:stretch>
        </p:blipFill>
        <p:spPr>
          <a:xfrm>
            <a:off x="10809533" y="5399202"/>
            <a:ext cx="1293136" cy="999241"/>
          </a:xfrm>
          <a:prstGeom prst="rect">
            <a:avLst/>
          </a:prstGeom>
        </p:spPr>
      </p:pic>
    </p:spTree>
    <p:extLst>
      <p:ext uri="{BB962C8B-B14F-4D97-AF65-F5344CB8AC3E}">
        <p14:creationId xmlns:p14="http://schemas.microsoft.com/office/powerpoint/2010/main" val="3376978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High angle view of a rolled paper, brown notebook, and black notepad on a wooden table">
            <a:extLst>
              <a:ext uri="{FF2B5EF4-FFF2-40B4-BE49-F238E27FC236}">
                <a16:creationId xmlns:a16="http://schemas.microsoft.com/office/drawing/2014/main" id="{70659360-3DE4-C04D-8445-896FF826A2D6}"/>
              </a:ext>
            </a:extLst>
          </p:cNvPr>
          <p:cNvPicPr>
            <a:picLocks noChangeAspect="1"/>
          </p:cNvPicPr>
          <p:nvPr/>
        </p:nvPicPr>
        <p:blipFill rotWithShape="1">
          <a:blip r:embed="rId2"/>
          <a:srcRect t="6887" r="23289" b="2205"/>
          <a:stretch/>
        </p:blipFill>
        <p:spPr>
          <a:xfrm>
            <a:off x="3522468" y="10"/>
            <a:ext cx="8669532" cy="6857990"/>
          </a:xfrm>
          <a:prstGeom prst="rect">
            <a:avLst/>
          </a:prstGeom>
        </p:spPr>
      </p:pic>
      <p:sp>
        <p:nvSpPr>
          <p:cNvPr id="36" name="Rectangle 35">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A6DEA7-050E-1841-0A7C-F7D58434F334}"/>
              </a:ext>
            </a:extLst>
          </p:cNvPr>
          <p:cNvSpPr>
            <a:spLocks noGrp="1"/>
          </p:cNvSpPr>
          <p:nvPr>
            <p:ph type="title"/>
          </p:nvPr>
        </p:nvSpPr>
        <p:spPr>
          <a:xfrm>
            <a:off x="371093" y="558604"/>
            <a:ext cx="6850410" cy="1346396"/>
          </a:xfrm>
        </p:spPr>
        <p:txBody>
          <a:bodyPr anchor="b">
            <a:normAutofit/>
          </a:bodyPr>
          <a:lstStyle/>
          <a:p>
            <a:pPr fontAlgn="base"/>
            <a:r>
              <a:rPr lang="en-US" sz="3200" dirty="0">
                <a:solidFill>
                  <a:schemeClr val="bg1"/>
                </a:solidFill>
                <a:latin typeface="Calibri"/>
                <a:cs typeface="Calibri"/>
              </a:rPr>
              <a:t>Local Scholarships Require an Application Package</a:t>
            </a:r>
            <a:endParaRPr lang="en-US" sz="3200" dirty="0">
              <a:solidFill>
                <a:schemeClr val="bg1"/>
              </a:solidFill>
              <a:latin typeface="Calibri"/>
              <a:ea typeface="Calibri"/>
              <a:cs typeface="Calibri"/>
            </a:endParaRPr>
          </a:p>
        </p:txBody>
      </p:sp>
      <p:sp>
        <p:nvSpPr>
          <p:cNvPr id="38" name="Rectangle 3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 name="Rectangle 3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671311B-97D8-09B9-F02C-4CFA1D5EB827}"/>
              </a:ext>
            </a:extLst>
          </p:cNvPr>
          <p:cNvSpPr>
            <a:spLocks noGrp="1"/>
          </p:cNvSpPr>
          <p:nvPr>
            <p:ph idx="1"/>
          </p:nvPr>
        </p:nvSpPr>
        <p:spPr>
          <a:xfrm>
            <a:off x="384232" y="2718054"/>
            <a:ext cx="7323444" cy="3207258"/>
          </a:xfrm>
        </p:spPr>
        <p:txBody>
          <a:bodyPr anchor="t">
            <a:normAutofit/>
          </a:bodyPr>
          <a:lstStyle/>
          <a:p>
            <a:pPr marL="457200" indent="-457200" fontAlgn="base">
              <a:buFont typeface="Wingdings" panose="020B0604020202020204" pitchFamily="34" charset="0"/>
              <a:buChar char="Ø"/>
            </a:pPr>
            <a:r>
              <a:rPr lang="en-US" b="1" dirty="0">
                <a:solidFill>
                  <a:schemeClr val="bg1"/>
                </a:solidFill>
                <a:latin typeface="Calibri"/>
                <a:cs typeface="Calibri"/>
              </a:rPr>
              <a:t>See the </a:t>
            </a:r>
            <a:r>
              <a:rPr lang="en-US" sz="4000" b="1" dirty="0">
                <a:solidFill>
                  <a:schemeClr val="bg1"/>
                </a:solidFill>
                <a:latin typeface="Calibri"/>
                <a:cs typeface="Calibri"/>
              </a:rPr>
              <a:t>Scholarship Book</a:t>
            </a:r>
            <a:r>
              <a:rPr lang="en-US" b="1" dirty="0">
                <a:solidFill>
                  <a:schemeClr val="bg1"/>
                </a:solidFill>
                <a:latin typeface="Calibri"/>
                <a:cs typeface="Calibri"/>
              </a:rPr>
              <a:t> for Details</a:t>
            </a:r>
            <a:r>
              <a:rPr lang="en-US" b="1" i="0" u="none" strike="noStrike" dirty="0">
                <a:solidFill>
                  <a:schemeClr val="bg1"/>
                </a:solidFill>
                <a:effectLst/>
                <a:latin typeface="Calibri"/>
                <a:cs typeface="Calibri"/>
              </a:rPr>
              <a:t> </a:t>
            </a:r>
            <a:r>
              <a:rPr lang="en-US" b="0" i="0" dirty="0">
                <a:solidFill>
                  <a:schemeClr val="bg1"/>
                </a:solidFill>
                <a:effectLst/>
                <a:latin typeface="Calibri"/>
                <a:cs typeface="Calibri"/>
              </a:rPr>
              <a:t>​</a:t>
            </a:r>
            <a:endParaRPr lang="en-US" dirty="0">
              <a:solidFill>
                <a:schemeClr val="bg1"/>
              </a:solidFill>
              <a:ea typeface="Calibri"/>
              <a:cs typeface="Calibri"/>
            </a:endParaRPr>
          </a:p>
          <a:p>
            <a:pPr marL="457200" indent="-457200">
              <a:buFont typeface="Wingdings" panose="020B0604020202020204" pitchFamily="34" charset="0"/>
              <a:buChar char="Ø"/>
            </a:pPr>
            <a:endParaRPr lang="en-US" dirty="0">
              <a:solidFill>
                <a:schemeClr val="bg1"/>
              </a:solidFill>
              <a:latin typeface="Calibri"/>
              <a:ea typeface="Calibri"/>
              <a:cs typeface="Calibri"/>
            </a:endParaRPr>
          </a:p>
          <a:p>
            <a:pPr marL="457200" indent="-457200" fontAlgn="base">
              <a:buFont typeface="Wingdings" panose="020B0604020202020204" pitchFamily="34" charset="0"/>
              <a:buChar char="Ø"/>
            </a:pPr>
            <a:r>
              <a:rPr lang="en-US" b="1" dirty="0">
                <a:solidFill>
                  <a:schemeClr val="bg1"/>
                </a:solidFill>
                <a:latin typeface="Calibri"/>
                <a:ea typeface="Calibri"/>
                <a:cs typeface="Calibri"/>
              </a:rPr>
              <a:t>Deadline around April 1st </a:t>
            </a:r>
            <a:endParaRPr lang="en-US" b="1" i="0" dirty="0">
              <a:solidFill>
                <a:schemeClr val="bg1"/>
              </a:solidFill>
              <a:effectLst/>
              <a:latin typeface="Calibri"/>
              <a:ea typeface="Calibri"/>
              <a:cs typeface="Calibri"/>
            </a:endParaRPr>
          </a:p>
          <a:p>
            <a:pPr marL="457200" indent="-457200">
              <a:buFont typeface="Wingdings" panose="020B0604020202020204" pitchFamily="34" charset="0"/>
              <a:buChar char="Ø"/>
            </a:pPr>
            <a:endParaRPr lang="en-US" b="1" dirty="0">
              <a:solidFill>
                <a:schemeClr val="bg1"/>
              </a:solidFill>
              <a:latin typeface="Calibri"/>
              <a:ea typeface="Calibri"/>
              <a:cs typeface="Calibri"/>
            </a:endParaRPr>
          </a:p>
          <a:p>
            <a:pPr marL="457200" indent="-457200" rtl="0" fontAlgn="base">
              <a:buFont typeface="Wingdings" pitchFamily="2" charset="2"/>
              <a:buChar char="Ø"/>
            </a:pPr>
            <a:r>
              <a:rPr lang="en-US" b="1" dirty="0">
                <a:solidFill>
                  <a:schemeClr val="bg1"/>
                </a:solidFill>
                <a:latin typeface="Calibri"/>
                <a:cs typeface="Calibri"/>
              </a:rPr>
              <a:t>SMALLER POOL = GREATER OPPORTUNITY</a:t>
            </a:r>
            <a:endParaRPr lang="en-US" dirty="0">
              <a:solidFill>
                <a:schemeClr val="bg1"/>
              </a:solidFill>
              <a:latin typeface="Calibri"/>
              <a:ea typeface="Calibri"/>
              <a:cs typeface="Calibri"/>
            </a:endParaRPr>
          </a:p>
        </p:txBody>
      </p:sp>
      <p:pic>
        <p:nvPicPr>
          <p:cNvPr id="5" name="Picture 4" descr="A red letter on a black background&#10;&#10;Description automatically generated">
            <a:extLst>
              <a:ext uri="{FF2B5EF4-FFF2-40B4-BE49-F238E27FC236}">
                <a16:creationId xmlns:a16="http://schemas.microsoft.com/office/drawing/2014/main" id="{654AC0AB-3756-D155-C992-214DD6D125DE}"/>
              </a:ext>
            </a:extLst>
          </p:cNvPr>
          <p:cNvPicPr>
            <a:picLocks noChangeAspect="1"/>
          </p:cNvPicPr>
          <p:nvPr/>
        </p:nvPicPr>
        <p:blipFill>
          <a:blip r:embed="rId3"/>
          <a:stretch>
            <a:fillRect/>
          </a:stretch>
        </p:blipFill>
        <p:spPr>
          <a:xfrm>
            <a:off x="10801836" y="5730172"/>
            <a:ext cx="1293136" cy="999241"/>
          </a:xfrm>
          <a:prstGeom prst="rect">
            <a:avLst/>
          </a:prstGeom>
        </p:spPr>
      </p:pic>
    </p:spTree>
    <p:extLst>
      <p:ext uri="{BB962C8B-B14F-4D97-AF65-F5344CB8AC3E}">
        <p14:creationId xmlns:p14="http://schemas.microsoft.com/office/powerpoint/2010/main" val="3485036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8E14D-89E0-D85C-7FC9-47108C756F5E}"/>
              </a:ext>
            </a:extLst>
          </p:cNvPr>
          <p:cNvSpPr>
            <a:spLocks noGrp="1"/>
          </p:cNvSpPr>
          <p:nvPr>
            <p:ph type="title"/>
          </p:nvPr>
        </p:nvSpPr>
        <p:spPr>
          <a:xfrm>
            <a:off x="538163" y="-142875"/>
            <a:ext cx="11115674" cy="5357811"/>
          </a:xfrm>
        </p:spPr>
        <p:txBody>
          <a:bodyPr>
            <a:normAutofit/>
          </a:bodyPr>
          <a:lstStyle/>
          <a:p>
            <a:pPr algn="ctr"/>
            <a:r>
              <a:rPr lang="en-US" dirty="0">
                <a:solidFill>
                  <a:schemeClr val="bg1"/>
                </a:solidFill>
                <a:latin typeface="+mn-lt"/>
              </a:rPr>
              <a:t>There is </a:t>
            </a:r>
            <a:r>
              <a:rPr lang="en-US" b="1" dirty="0">
                <a:solidFill>
                  <a:schemeClr val="bg1"/>
                </a:solidFill>
                <a:latin typeface="+mn-lt"/>
              </a:rPr>
              <a:t>NO</a:t>
            </a:r>
            <a:r>
              <a:rPr lang="en-US" dirty="0">
                <a:solidFill>
                  <a:schemeClr val="bg1"/>
                </a:solidFill>
                <a:latin typeface="+mn-lt"/>
              </a:rPr>
              <a:t> one place where all scholarships are housed. </a:t>
            </a:r>
            <a:r>
              <a:rPr lang="en-US" b="1" u="sng" dirty="0">
                <a:solidFill>
                  <a:schemeClr val="bg1"/>
                </a:solidFill>
                <a:latin typeface="+mn-lt"/>
              </a:rPr>
              <a:t>You</a:t>
            </a:r>
            <a:r>
              <a:rPr lang="en-US" dirty="0">
                <a:solidFill>
                  <a:schemeClr val="bg1"/>
                </a:solidFill>
                <a:latin typeface="+mn-lt"/>
              </a:rPr>
              <a:t> will need to commit time, creative Googling, and investigative skills to find the best scholarships for you.</a:t>
            </a:r>
          </a:p>
        </p:txBody>
      </p:sp>
      <p:pic>
        <p:nvPicPr>
          <p:cNvPr id="5" name="Picture 4" descr="A red letter on a black background&#10;&#10;Description automatically generated">
            <a:extLst>
              <a:ext uri="{FF2B5EF4-FFF2-40B4-BE49-F238E27FC236}">
                <a16:creationId xmlns:a16="http://schemas.microsoft.com/office/drawing/2014/main" id="{B9B1335C-FD94-7A09-16EE-6E02318D85AB}"/>
              </a:ext>
            </a:extLst>
          </p:cNvPr>
          <p:cNvPicPr>
            <a:picLocks noChangeAspect="1"/>
          </p:cNvPicPr>
          <p:nvPr/>
        </p:nvPicPr>
        <p:blipFill>
          <a:blip r:embed="rId2"/>
          <a:stretch>
            <a:fillRect/>
          </a:stretch>
        </p:blipFill>
        <p:spPr>
          <a:xfrm>
            <a:off x="10647197" y="5599441"/>
            <a:ext cx="1293136" cy="999241"/>
          </a:xfrm>
          <a:prstGeom prst="rect">
            <a:avLst/>
          </a:prstGeom>
        </p:spPr>
      </p:pic>
    </p:spTree>
    <p:extLst>
      <p:ext uri="{BB962C8B-B14F-4D97-AF65-F5344CB8AC3E}">
        <p14:creationId xmlns:p14="http://schemas.microsoft.com/office/powerpoint/2010/main" val="3059907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09F417-437E-E890-8C01-90B60FE861D6}"/>
              </a:ext>
            </a:extLst>
          </p:cNvPr>
          <p:cNvSpPr>
            <a:spLocks noGrp="1"/>
          </p:cNvSpPr>
          <p:nvPr>
            <p:ph type="title"/>
          </p:nvPr>
        </p:nvSpPr>
        <p:spPr>
          <a:xfrm>
            <a:off x="332110" y="746296"/>
            <a:ext cx="3200400" cy="2121285"/>
          </a:xfrm>
        </p:spPr>
        <p:txBody>
          <a:bodyPr vert="horz" lIns="91440" tIns="45720" rIns="91440" bIns="45720" rtlCol="0" anchor="ctr">
            <a:normAutofit/>
          </a:bodyPr>
          <a:lstStyle/>
          <a:p>
            <a:r>
              <a:rPr lang="en-US" sz="4400" b="1" kern="1200" dirty="0">
                <a:solidFill>
                  <a:srgbClr val="FFFFFF"/>
                </a:solidFill>
                <a:latin typeface="+mj-lt"/>
                <a:ea typeface="+mj-ea"/>
                <a:cs typeface="+mj-cs"/>
              </a:rPr>
              <a:t>Indigenous Students</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340B76A-4501-2757-C3DA-26537620E24E}"/>
              </a:ext>
            </a:extLst>
          </p:cNvPr>
          <p:cNvSpPr>
            <a:spLocks noGrp="1"/>
          </p:cNvSpPr>
          <p:nvPr>
            <p:ph type="body" sz="half" idx="2"/>
          </p:nvPr>
        </p:nvSpPr>
        <p:spPr>
          <a:xfrm>
            <a:off x="233550" y="1491757"/>
            <a:ext cx="3477491" cy="5585619"/>
          </a:xfrm>
        </p:spPr>
        <p:txBody>
          <a:bodyPr vert="horz" lIns="91440" tIns="45720" rIns="91440" bIns="45720" rtlCol="0" anchor="ctr">
            <a:normAutofit/>
          </a:bodyPr>
          <a:lstStyle/>
          <a:p>
            <a:pPr marL="0"/>
            <a:r>
              <a:rPr lang="en-US" sz="2400" b="1" dirty="0">
                <a:solidFill>
                  <a:schemeClr val="bg1"/>
                </a:solidFill>
              </a:rPr>
              <a:t>Did you know....</a:t>
            </a:r>
            <a:endParaRPr lang="en-US" sz="2400" b="1" dirty="0">
              <a:solidFill>
                <a:schemeClr val="bg1"/>
              </a:solidFill>
              <a:ea typeface="Calibri"/>
              <a:cs typeface="Calibri"/>
            </a:endParaRPr>
          </a:p>
          <a:p>
            <a:pPr indent="-228600">
              <a:buFont typeface="Arial" panose="020B0604020202020204" pitchFamily="34" charset="0"/>
              <a:buChar char="•"/>
            </a:pPr>
            <a:endParaRPr lang="en-US" sz="2400" b="1" dirty="0">
              <a:solidFill>
                <a:schemeClr val="bg1"/>
              </a:solidFill>
              <a:ea typeface="Calibri"/>
              <a:cs typeface="Calibri"/>
            </a:endParaRPr>
          </a:p>
          <a:p>
            <a:r>
              <a:rPr lang="en-US" sz="2400" b="1" dirty="0">
                <a:solidFill>
                  <a:schemeClr val="bg1"/>
                </a:solidFill>
              </a:rPr>
              <a:t>Many institutions are working to remove barriers to education for Indigenous students. </a:t>
            </a:r>
            <a:endParaRPr lang="en-US" sz="2400" b="1" dirty="0">
              <a:solidFill>
                <a:schemeClr val="bg1"/>
              </a:solidFill>
              <a:ea typeface="Calibri" panose="020F0502020204030204"/>
              <a:cs typeface="Calibri" panose="020F0502020204030204"/>
            </a:endParaRPr>
          </a:p>
        </p:txBody>
      </p:sp>
      <p:sp>
        <p:nvSpPr>
          <p:cNvPr id="5" name="TextBox 4">
            <a:extLst>
              <a:ext uri="{FF2B5EF4-FFF2-40B4-BE49-F238E27FC236}">
                <a16:creationId xmlns:a16="http://schemas.microsoft.com/office/drawing/2014/main" id="{2E2C6C5F-48A7-4EFE-B2D9-BC084AE3B15D}"/>
              </a:ext>
            </a:extLst>
          </p:cNvPr>
          <p:cNvSpPr txBox="1"/>
          <p:nvPr/>
        </p:nvSpPr>
        <p:spPr>
          <a:xfrm>
            <a:off x="4289533" y="492673"/>
            <a:ext cx="7672550" cy="68634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000" b="1" dirty="0">
                <a:ea typeface="Calibri"/>
                <a:cs typeface="Calibri"/>
              </a:rPr>
              <a:t>University of Alberta </a:t>
            </a:r>
            <a:r>
              <a:rPr lang="en-US" sz="2000" dirty="0">
                <a:ea typeface="Calibri"/>
                <a:cs typeface="Calibri"/>
              </a:rPr>
              <a:t>– Free Application Days September 30 – October 9</a:t>
            </a:r>
          </a:p>
          <a:p>
            <a:pPr>
              <a:spcAft>
                <a:spcPts val="600"/>
              </a:spcAft>
            </a:pPr>
            <a:endParaRPr lang="en-US" sz="2000" dirty="0">
              <a:ea typeface="Calibri"/>
              <a:cs typeface="Calibri"/>
            </a:endParaRPr>
          </a:p>
          <a:p>
            <a:pPr>
              <a:spcAft>
                <a:spcPts val="600"/>
              </a:spcAft>
            </a:pPr>
            <a:r>
              <a:rPr lang="en-US" sz="2000" b="1" dirty="0">
                <a:ea typeface="Calibri"/>
                <a:cs typeface="Calibri"/>
              </a:rPr>
              <a:t>Mount Royal University </a:t>
            </a:r>
            <a:r>
              <a:rPr lang="en-US" sz="2000" dirty="0">
                <a:ea typeface="Calibri"/>
                <a:cs typeface="Calibri"/>
              </a:rPr>
              <a:t>– Free Application October 1-7; special consideration for seats in competitive entrance programs</a:t>
            </a:r>
          </a:p>
          <a:p>
            <a:pPr>
              <a:spcAft>
                <a:spcPts val="600"/>
              </a:spcAft>
            </a:pPr>
            <a:endParaRPr lang="en-US" sz="2000" b="1" dirty="0">
              <a:ea typeface="Calibri"/>
              <a:cs typeface="Calibri"/>
            </a:endParaRPr>
          </a:p>
          <a:p>
            <a:pPr>
              <a:spcAft>
                <a:spcPts val="600"/>
              </a:spcAft>
            </a:pPr>
            <a:r>
              <a:rPr lang="en-US" sz="2000" b="1" dirty="0">
                <a:ea typeface="Calibri"/>
                <a:cs typeface="Calibri"/>
              </a:rPr>
              <a:t>University of Calgary</a:t>
            </a:r>
            <a:r>
              <a:rPr lang="en-US" sz="2000" dirty="0">
                <a:ea typeface="Calibri"/>
                <a:cs typeface="Calibri"/>
              </a:rPr>
              <a:t> – Free application when attending Start Your Journey Webinar for Indigenous Students, Advising Days, or Open House</a:t>
            </a:r>
          </a:p>
          <a:p>
            <a:pPr>
              <a:spcAft>
                <a:spcPts val="600"/>
              </a:spcAft>
            </a:pPr>
            <a:endParaRPr lang="en-US" sz="2000" dirty="0">
              <a:ea typeface="Calibri"/>
              <a:cs typeface="Calibri"/>
            </a:endParaRPr>
          </a:p>
          <a:p>
            <a:pPr>
              <a:spcAft>
                <a:spcPts val="600"/>
              </a:spcAft>
            </a:pPr>
            <a:r>
              <a:rPr lang="en-US" sz="2000" b="1" dirty="0">
                <a:ea typeface="Calibri"/>
                <a:cs typeface="Calibri"/>
              </a:rPr>
              <a:t>NAIT </a:t>
            </a:r>
            <a:r>
              <a:rPr lang="en-US" sz="2000" dirty="0">
                <a:ea typeface="Calibri"/>
                <a:cs typeface="Calibri"/>
              </a:rPr>
              <a:t>– Waived tuition deposit; admission pathways to competitive entrance programs</a:t>
            </a:r>
          </a:p>
          <a:p>
            <a:pPr>
              <a:spcAft>
                <a:spcPts val="600"/>
              </a:spcAft>
            </a:pPr>
            <a:endParaRPr lang="en-US" sz="2000" dirty="0">
              <a:ea typeface="Calibri"/>
              <a:cs typeface="Calibri"/>
            </a:endParaRPr>
          </a:p>
          <a:p>
            <a:pPr>
              <a:spcAft>
                <a:spcPts val="600"/>
              </a:spcAft>
            </a:pPr>
            <a:r>
              <a:rPr lang="en-US" sz="2000" b="1" dirty="0">
                <a:ea typeface="Calibri"/>
                <a:cs typeface="Calibri"/>
              </a:rPr>
              <a:t>Bow Valley College</a:t>
            </a:r>
            <a:r>
              <a:rPr lang="en-US" sz="2000" dirty="0">
                <a:ea typeface="Calibri"/>
                <a:cs typeface="Calibri"/>
              </a:rPr>
              <a:t> – 2 free applications per year</a:t>
            </a:r>
          </a:p>
          <a:p>
            <a:pPr>
              <a:spcAft>
                <a:spcPts val="600"/>
              </a:spcAft>
            </a:pPr>
            <a:endParaRPr lang="en-US" sz="2000" dirty="0">
              <a:ea typeface="Calibri"/>
              <a:cs typeface="Calibri"/>
            </a:endParaRPr>
          </a:p>
          <a:p>
            <a:pPr>
              <a:spcAft>
                <a:spcPts val="600"/>
              </a:spcAft>
            </a:pPr>
            <a:r>
              <a:rPr lang="en-US" sz="2000" b="1" dirty="0">
                <a:ea typeface="Calibri"/>
                <a:cs typeface="Calibri"/>
              </a:rPr>
              <a:t>Norquest College</a:t>
            </a:r>
            <a:r>
              <a:rPr lang="en-US" sz="2000" dirty="0">
                <a:ea typeface="Calibri"/>
                <a:cs typeface="Calibri"/>
              </a:rPr>
              <a:t> – No application fees and no tuition deposit</a:t>
            </a:r>
            <a:endParaRPr lang="en-US" sz="2000">
              <a:ea typeface="Calibri"/>
              <a:cs typeface="Calibri"/>
            </a:endParaRPr>
          </a:p>
          <a:p>
            <a:pPr>
              <a:spcAft>
                <a:spcPts val="600"/>
              </a:spcAft>
            </a:pPr>
            <a:endParaRPr lang="en-US">
              <a:ea typeface="Calibri"/>
              <a:cs typeface="Calibri"/>
            </a:endParaRPr>
          </a:p>
          <a:p>
            <a:pPr>
              <a:spcAft>
                <a:spcPts val="600"/>
              </a:spcAft>
            </a:pPr>
            <a:r>
              <a:rPr lang="en-US" sz="1600" dirty="0">
                <a:ea typeface="Calibri"/>
                <a:cs typeface="Calibri"/>
              </a:rPr>
              <a:t>*make sure to check with each school to ensure these incentives are </a:t>
            </a:r>
          </a:p>
          <a:p>
            <a:pPr>
              <a:spcAft>
                <a:spcPts val="600"/>
              </a:spcAft>
            </a:pPr>
            <a:r>
              <a:rPr lang="en-US" sz="1600" dirty="0">
                <a:ea typeface="Calibri"/>
                <a:cs typeface="Calibri"/>
              </a:rPr>
              <a:t>still in place when applying</a:t>
            </a:r>
            <a:endParaRPr lang="en-US"/>
          </a:p>
          <a:p>
            <a:pPr>
              <a:spcAft>
                <a:spcPts val="600"/>
              </a:spcAft>
            </a:pPr>
            <a:endParaRPr lang="en-US">
              <a:ea typeface="Calibri"/>
              <a:cs typeface="Calibri"/>
            </a:endParaRPr>
          </a:p>
          <a:p>
            <a:pPr>
              <a:spcAft>
                <a:spcPts val="600"/>
              </a:spcAft>
            </a:pPr>
            <a:endParaRPr lang="en-US">
              <a:ea typeface="Calibri"/>
              <a:cs typeface="Calibri"/>
            </a:endParaRPr>
          </a:p>
        </p:txBody>
      </p:sp>
      <p:pic>
        <p:nvPicPr>
          <p:cNvPr id="7" name="Picture 6" descr="A red letter on a black background&#10;&#10;Description automatically generated">
            <a:extLst>
              <a:ext uri="{FF2B5EF4-FFF2-40B4-BE49-F238E27FC236}">
                <a16:creationId xmlns:a16="http://schemas.microsoft.com/office/drawing/2014/main" id="{6CE20305-D6F1-94EB-12ED-A56CEFA308FB}"/>
              </a:ext>
            </a:extLst>
          </p:cNvPr>
          <p:cNvPicPr>
            <a:picLocks noChangeAspect="1"/>
          </p:cNvPicPr>
          <p:nvPr/>
        </p:nvPicPr>
        <p:blipFill>
          <a:blip r:embed="rId2"/>
          <a:stretch>
            <a:fillRect/>
          </a:stretch>
        </p:blipFill>
        <p:spPr>
          <a:xfrm>
            <a:off x="10801836" y="5730172"/>
            <a:ext cx="1293136" cy="999241"/>
          </a:xfrm>
          <a:prstGeom prst="rect">
            <a:avLst/>
          </a:prstGeom>
        </p:spPr>
      </p:pic>
    </p:spTree>
    <p:extLst>
      <p:ext uri="{BB962C8B-B14F-4D97-AF65-F5344CB8AC3E}">
        <p14:creationId xmlns:p14="http://schemas.microsoft.com/office/powerpoint/2010/main" val="3145532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65000">
              <a:schemeClr val="tx1">
                <a:lumMod val="95000"/>
                <a:lumOff val="5000"/>
              </a:schemeClr>
            </a:gs>
            <a:gs pos="0">
              <a:srgbClr val="C00000"/>
            </a:gs>
            <a:gs pos="100000">
              <a:schemeClr val="accent1">
                <a:lumMod val="45000"/>
                <a:lumOff val="55000"/>
              </a:schemeClr>
            </a:gs>
            <a:gs pos="100000">
              <a:schemeClr val="accent1">
                <a:lumMod val="45000"/>
                <a:lumOff val="55000"/>
              </a:schemeClr>
            </a:gs>
            <a:gs pos="97997">
              <a:schemeClr val="tx1">
                <a:lumMod val="95000"/>
                <a:lumOff val="5000"/>
              </a:schemeClr>
            </a:gs>
            <a:gs pos="100000">
              <a:schemeClr val="tx1">
                <a:lumMod val="95000"/>
                <a:lumOff val="5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9A5E1-6F66-36A8-F1CA-3CCB5071E6ED}"/>
              </a:ext>
            </a:extLst>
          </p:cNvPr>
          <p:cNvSpPr>
            <a:spLocks noGrp="1"/>
          </p:cNvSpPr>
          <p:nvPr>
            <p:ph type="ctrTitle"/>
          </p:nvPr>
        </p:nvSpPr>
        <p:spPr>
          <a:xfrm>
            <a:off x="728663" y="-858838"/>
            <a:ext cx="10715625" cy="2387600"/>
          </a:xfrm>
        </p:spPr>
        <p:txBody>
          <a:bodyPr>
            <a:normAutofit/>
          </a:bodyPr>
          <a:lstStyle/>
          <a:p>
            <a:r>
              <a:rPr lang="en-US" sz="7200" b="1" dirty="0">
                <a:solidFill>
                  <a:schemeClr val="bg1"/>
                </a:solidFill>
                <a:latin typeface="+mn-lt"/>
              </a:rPr>
              <a:t>Upcoming Open Houses</a:t>
            </a:r>
          </a:p>
        </p:txBody>
      </p:sp>
      <p:sp>
        <p:nvSpPr>
          <p:cNvPr id="3" name="Subtitle 2">
            <a:extLst>
              <a:ext uri="{FF2B5EF4-FFF2-40B4-BE49-F238E27FC236}">
                <a16:creationId xmlns:a16="http://schemas.microsoft.com/office/drawing/2014/main" id="{33C7C031-C4D5-4329-DBCD-890AFD858FF9}"/>
              </a:ext>
            </a:extLst>
          </p:cNvPr>
          <p:cNvSpPr>
            <a:spLocks noGrp="1"/>
          </p:cNvSpPr>
          <p:nvPr>
            <p:ph type="subTitle" idx="1"/>
          </p:nvPr>
        </p:nvSpPr>
        <p:spPr>
          <a:xfrm>
            <a:off x="100013" y="1685925"/>
            <a:ext cx="12091987" cy="4729163"/>
          </a:xfrm>
        </p:spPr>
        <p:txBody>
          <a:bodyPr>
            <a:normAutofit fontScale="92500"/>
          </a:bodyPr>
          <a:lstStyle/>
          <a:p>
            <a:r>
              <a:rPr lang="en-US" sz="4000" b="1" u="sng" dirty="0" err="1">
                <a:solidFill>
                  <a:schemeClr val="bg1"/>
                </a:solidFill>
              </a:rPr>
              <a:t>Olds</a:t>
            </a:r>
            <a:r>
              <a:rPr lang="en-US" sz="4000" b="1" u="sng" dirty="0">
                <a:solidFill>
                  <a:schemeClr val="bg1"/>
                </a:solidFill>
              </a:rPr>
              <a:t> College </a:t>
            </a:r>
            <a:r>
              <a:rPr lang="en-US" sz="4000" dirty="0">
                <a:solidFill>
                  <a:schemeClr val="bg1"/>
                </a:solidFill>
              </a:rPr>
              <a:t>– Fri. &amp; Sat., October 4 &amp; 5</a:t>
            </a:r>
          </a:p>
          <a:p>
            <a:r>
              <a:rPr lang="en-US" sz="4000" b="1" u="sng" dirty="0">
                <a:solidFill>
                  <a:schemeClr val="bg1"/>
                </a:solidFill>
              </a:rPr>
              <a:t>St. Mary’s University</a:t>
            </a:r>
            <a:r>
              <a:rPr lang="en-US" sz="4000" dirty="0">
                <a:solidFill>
                  <a:schemeClr val="bg1"/>
                </a:solidFill>
              </a:rPr>
              <a:t> (Calgary) – Saturday, October 5</a:t>
            </a:r>
          </a:p>
          <a:p>
            <a:r>
              <a:rPr lang="en-US" sz="4000" b="1" u="sng" dirty="0">
                <a:solidFill>
                  <a:schemeClr val="bg1"/>
                </a:solidFill>
              </a:rPr>
              <a:t>SAIT </a:t>
            </a:r>
            <a:r>
              <a:rPr lang="en-US" sz="4000" dirty="0">
                <a:solidFill>
                  <a:schemeClr val="bg1"/>
                </a:solidFill>
              </a:rPr>
              <a:t>– Fri. &amp; Sat., October 18 &amp; 19, 9am – 3pm</a:t>
            </a:r>
          </a:p>
          <a:p>
            <a:r>
              <a:rPr lang="en-US" sz="4000" b="1" u="sng" dirty="0">
                <a:solidFill>
                  <a:schemeClr val="bg1"/>
                </a:solidFill>
              </a:rPr>
              <a:t>Mount Royal University </a:t>
            </a:r>
            <a:r>
              <a:rPr lang="en-US" sz="4000" dirty="0">
                <a:solidFill>
                  <a:schemeClr val="bg1"/>
                </a:solidFill>
              </a:rPr>
              <a:t>– Saturday, October 19, 9am – 3pm</a:t>
            </a:r>
          </a:p>
          <a:p>
            <a:r>
              <a:rPr lang="en-US" sz="4000" b="1" u="sng" dirty="0">
                <a:solidFill>
                  <a:schemeClr val="bg1"/>
                </a:solidFill>
              </a:rPr>
              <a:t>Ambrose University </a:t>
            </a:r>
            <a:r>
              <a:rPr lang="en-US" sz="4000" dirty="0">
                <a:solidFill>
                  <a:schemeClr val="bg1"/>
                </a:solidFill>
              </a:rPr>
              <a:t>– Saturday, October 19, 10am – 2pm</a:t>
            </a:r>
          </a:p>
          <a:p>
            <a:r>
              <a:rPr lang="en-US" sz="4000" b="1" u="sng" dirty="0">
                <a:solidFill>
                  <a:schemeClr val="bg1"/>
                </a:solidFill>
              </a:rPr>
              <a:t>Bow Valley College </a:t>
            </a:r>
            <a:r>
              <a:rPr lang="en-US" sz="4000" dirty="0">
                <a:solidFill>
                  <a:schemeClr val="bg1"/>
                </a:solidFill>
              </a:rPr>
              <a:t>– Saturday, October 26</a:t>
            </a:r>
          </a:p>
          <a:p>
            <a:r>
              <a:rPr lang="en-US" sz="4000" b="1" u="sng" dirty="0">
                <a:solidFill>
                  <a:schemeClr val="bg1"/>
                </a:solidFill>
              </a:rPr>
              <a:t>University of Calgary </a:t>
            </a:r>
            <a:r>
              <a:rPr lang="en-US" sz="4000" dirty="0">
                <a:solidFill>
                  <a:schemeClr val="bg1"/>
                </a:solidFill>
              </a:rPr>
              <a:t>– Saturday, October 26</a:t>
            </a:r>
          </a:p>
        </p:txBody>
      </p:sp>
      <p:pic>
        <p:nvPicPr>
          <p:cNvPr id="5" name="Picture 4" descr="A red letter on a black background&#10;&#10;Description automatically generated">
            <a:extLst>
              <a:ext uri="{FF2B5EF4-FFF2-40B4-BE49-F238E27FC236}">
                <a16:creationId xmlns:a16="http://schemas.microsoft.com/office/drawing/2014/main" id="{68DF7AD1-2DB8-D4A6-FEF8-E68AA81E0F67}"/>
              </a:ext>
            </a:extLst>
          </p:cNvPr>
          <p:cNvPicPr>
            <a:picLocks noChangeAspect="1"/>
          </p:cNvPicPr>
          <p:nvPr/>
        </p:nvPicPr>
        <p:blipFill>
          <a:blip r:embed="rId2"/>
          <a:stretch>
            <a:fillRect/>
          </a:stretch>
        </p:blipFill>
        <p:spPr>
          <a:xfrm>
            <a:off x="10647197" y="5599441"/>
            <a:ext cx="1293136" cy="999241"/>
          </a:xfrm>
          <a:prstGeom prst="rect">
            <a:avLst/>
          </a:prstGeom>
        </p:spPr>
      </p:pic>
    </p:spTree>
    <p:extLst>
      <p:ext uri="{BB962C8B-B14F-4D97-AF65-F5344CB8AC3E}">
        <p14:creationId xmlns:p14="http://schemas.microsoft.com/office/powerpoint/2010/main" val="1835224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A068E6-3FEE-174C-25C9-2358C00065C2}"/>
              </a:ext>
            </a:extLst>
          </p:cNvPr>
          <p:cNvSpPr>
            <a:spLocks noGrp="1"/>
          </p:cNvSpPr>
          <p:nvPr>
            <p:ph type="title"/>
          </p:nvPr>
        </p:nvSpPr>
        <p:spPr>
          <a:xfrm>
            <a:off x="1136397" y="502021"/>
            <a:ext cx="9675159" cy="1104314"/>
          </a:xfrm>
        </p:spPr>
        <p:txBody>
          <a:bodyPr anchor="b">
            <a:normAutofit/>
          </a:bodyPr>
          <a:lstStyle/>
          <a:p>
            <a:pPr algn="ctr"/>
            <a:endParaRPr lang="en-US" sz="5400" b="1" dirty="0">
              <a:latin typeface="Calibri Light"/>
              <a:ea typeface="Calibri"/>
              <a:cs typeface="Calibri Light" panose="020F0302020204030204"/>
            </a:endParaRPr>
          </a:p>
        </p:txBody>
      </p:sp>
      <p:sp>
        <p:nvSpPr>
          <p:cNvPr id="3" name="Content Placeholder 2">
            <a:extLst>
              <a:ext uri="{FF2B5EF4-FFF2-40B4-BE49-F238E27FC236}">
                <a16:creationId xmlns:a16="http://schemas.microsoft.com/office/drawing/2014/main" id="{E26A625D-CC2A-6F36-61EB-F7E19B116748}"/>
              </a:ext>
            </a:extLst>
          </p:cNvPr>
          <p:cNvSpPr>
            <a:spLocks noGrp="1"/>
          </p:cNvSpPr>
          <p:nvPr>
            <p:ph idx="1"/>
          </p:nvPr>
        </p:nvSpPr>
        <p:spPr>
          <a:xfrm>
            <a:off x="1136397" y="1840341"/>
            <a:ext cx="9681728" cy="4032426"/>
          </a:xfrm>
        </p:spPr>
        <p:txBody>
          <a:bodyPr vert="horz" lIns="91440" tIns="45720" rIns="91440" bIns="45720" rtlCol="0" anchor="t">
            <a:noAutofit/>
          </a:bodyPr>
          <a:lstStyle/>
          <a:p>
            <a:pPr marL="0" indent="0" algn="ctr">
              <a:buNone/>
            </a:pPr>
            <a:r>
              <a:rPr lang="en-US" sz="3200" dirty="0">
                <a:ea typeface="+mn-lt"/>
                <a:cs typeface="+mn-lt"/>
              </a:rPr>
              <a:t>Out-of-Province (OOP) Post-Secondary Fair</a:t>
            </a:r>
            <a:endParaRPr lang="en-US"/>
          </a:p>
          <a:p>
            <a:pPr marL="0" indent="0" algn="ctr">
              <a:buNone/>
            </a:pPr>
            <a:r>
              <a:rPr lang="en-US" sz="3200" b="1" dirty="0">
                <a:ea typeface="+mn-lt"/>
                <a:cs typeface="+mn-lt"/>
              </a:rPr>
              <a:t>October 17TH </a:t>
            </a:r>
            <a:r>
              <a:rPr lang="en-US" sz="3200" b="1" dirty="0">
                <a:solidFill>
                  <a:srgbClr val="0070C0"/>
                </a:solidFill>
                <a:ea typeface="+mn-lt"/>
                <a:cs typeface="+mn-lt"/>
              </a:rPr>
              <a:t>Bow Valley High School Gym</a:t>
            </a:r>
          </a:p>
          <a:p>
            <a:pPr marL="0" indent="0" algn="ctr">
              <a:buNone/>
            </a:pPr>
            <a:r>
              <a:rPr lang="en-US" sz="3200" dirty="0">
                <a:ea typeface="+mn-lt"/>
                <a:cs typeface="+mn-lt"/>
              </a:rPr>
              <a:t>6:00-7:30 PM</a:t>
            </a:r>
            <a:endParaRPr lang="en-US" sz="3200" dirty="0">
              <a:ea typeface="Calibri" panose="020F0502020204030204"/>
              <a:cs typeface="Calibri" panose="020F0502020204030204"/>
            </a:endParaRPr>
          </a:p>
          <a:p>
            <a:pPr marL="0" indent="0" algn="ctr">
              <a:buNone/>
            </a:pPr>
            <a:endParaRPr lang="en-US" sz="3200" dirty="0">
              <a:ea typeface="+mn-lt"/>
              <a:cs typeface="+mn-lt"/>
            </a:endParaRPr>
          </a:p>
          <a:p>
            <a:pPr marL="0" indent="0" algn="ctr">
              <a:buNone/>
            </a:pPr>
            <a:r>
              <a:rPr lang="en-US" sz="3200" dirty="0">
                <a:ea typeface="+mn-lt"/>
                <a:cs typeface="+mn-lt"/>
              </a:rPr>
              <a:t>Alberta (ELAA) Post-Secondary Fair</a:t>
            </a:r>
          </a:p>
          <a:p>
            <a:pPr marL="0" indent="0" algn="ctr">
              <a:buNone/>
            </a:pPr>
            <a:r>
              <a:rPr lang="en-US" sz="3200" b="1" dirty="0">
                <a:ea typeface="+mn-lt"/>
                <a:cs typeface="+mn-lt"/>
              </a:rPr>
              <a:t>November 26 </a:t>
            </a:r>
            <a:r>
              <a:rPr lang="en-US" sz="3200" b="1" dirty="0">
                <a:solidFill>
                  <a:srgbClr val="C00000"/>
                </a:solidFill>
                <a:cs typeface="Calibri"/>
              </a:rPr>
              <a:t>Cochrane High School Gym</a:t>
            </a:r>
            <a:endParaRPr lang="en-US" sz="3200" b="1">
              <a:solidFill>
                <a:srgbClr val="C00000"/>
              </a:solidFill>
              <a:ea typeface="Calibri" panose="020F0502020204030204"/>
              <a:cs typeface="Calibri"/>
            </a:endParaRPr>
          </a:p>
          <a:p>
            <a:pPr marL="0" indent="0" algn="ctr">
              <a:buNone/>
            </a:pPr>
            <a:r>
              <a:rPr lang="en-US" sz="3200" dirty="0">
                <a:cs typeface="Calibri"/>
              </a:rPr>
              <a:t>6:30-8:00 PM</a:t>
            </a:r>
            <a:endParaRPr lang="en-US" dirty="0">
              <a:ea typeface="Calibri" panose="020F0502020204030204"/>
              <a:cs typeface="Calibri"/>
            </a:endParaRPr>
          </a:p>
          <a:p>
            <a:pPr marL="0" indent="0">
              <a:buNone/>
            </a:pPr>
            <a:endParaRPr lang="en-US" sz="2000">
              <a:ea typeface="Calibri" panose="020F0502020204030204"/>
              <a:cs typeface="Calibri"/>
            </a:endParaRPr>
          </a:p>
          <a:p>
            <a:pPr marL="0" indent="0">
              <a:buNone/>
            </a:pPr>
            <a:endParaRPr lang="en-US" sz="2000" b="1">
              <a:ea typeface="Calibri"/>
              <a:cs typeface="Calibri"/>
            </a:endParaRPr>
          </a:p>
        </p:txBody>
      </p:sp>
      <p:sp>
        <p:nvSpPr>
          <p:cNvPr id="65" name="Rectangle 64">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ed letter on a black background&#10;&#10;Description automatically generated">
            <a:extLst>
              <a:ext uri="{FF2B5EF4-FFF2-40B4-BE49-F238E27FC236}">
                <a16:creationId xmlns:a16="http://schemas.microsoft.com/office/drawing/2014/main" id="{B0F77F4A-E6F8-A0BE-42E0-1E1B322ED091}"/>
              </a:ext>
            </a:extLst>
          </p:cNvPr>
          <p:cNvPicPr>
            <a:picLocks noChangeAspect="1"/>
          </p:cNvPicPr>
          <p:nvPr/>
        </p:nvPicPr>
        <p:blipFill>
          <a:blip r:embed="rId2"/>
          <a:stretch>
            <a:fillRect/>
          </a:stretch>
        </p:blipFill>
        <p:spPr>
          <a:xfrm>
            <a:off x="10801836" y="5730172"/>
            <a:ext cx="1293136" cy="999241"/>
          </a:xfrm>
          <a:prstGeom prst="rect">
            <a:avLst/>
          </a:prstGeom>
        </p:spPr>
      </p:pic>
      <p:sp>
        <p:nvSpPr>
          <p:cNvPr id="4" name="Rectangle 3">
            <a:extLst>
              <a:ext uri="{FF2B5EF4-FFF2-40B4-BE49-F238E27FC236}">
                <a16:creationId xmlns:a16="http://schemas.microsoft.com/office/drawing/2014/main" id="{4A0C3FCA-38FE-CC93-AB06-B1D96D626EAE}"/>
              </a:ext>
            </a:extLst>
          </p:cNvPr>
          <p:cNvSpPr/>
          <p:nvPr/>
        </p:nvSpPr>
        <p:spPr>
          <a:xfrm>
            <a:off x="913086" y="597776"/>
            <a:ext cx="10367140" cy="914399"/>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cs typeface="Calibri"/>
              </a:rPr>
              <a:t>Post-Secondary Fairs</a:t>
            </a:r>
            <a:endParaRPr lang="en-US" dirty="0">
              <a:solidFill>
                <a:schemeClr val="bg1"/>
              </a:solidFill>
            </a:endParaRPr>
          </a:p>
        </p:txBody>
      </p:sp>
    </p:spTree>
    <p:extLst>
      <p:ext uri="{BB962C8B-B14F-4D97-AF65-F5344CB8AC3E}">
        <p14:creationId xmlns:p14="http://schemas.microsoft.com/office/powerpoint/2010/main" val="3601080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EA66D1-2333-A80E-35AC-3C4F7C3C3A46}"/>
              </a:ext>
            </a:extLst>
          </p:cNvPr>
          <p:cNvSpPr>
            <a:spLocks noGrp="1"/>
          </p:cNvSpPr>
          <p:nvPr>
            <p:ph type="title"/>
          </p:nvPr>
        </p:nvSpPr>
        <p:spPr>
          <a:xfrm>
            <a:off x="261465" y="632836"/>
            <a:ext cx="5136617" cy="3341516"/>
          </a:xfrm>
        </p:spPr>
        <p:txBody>
          <a:bodyPr anchor="b">
            <a:normAutofit fontScale="90000"/>
          </a:bodyPr>
          <a:lstStyle/>
          <a:p>
            <a:pPr algn="ctr"/>
            <a:r>
              <a:rPr lang="en-US" sz="6700" b="1" dirty="0">
                <a:solidFill>
                  <a:schemeClr val="bg1"/>
                </a:solidFill>
              </a:rPr>
              <a:t>Post-Secondary Presentations</a:t>
            </a:r>
            <a:br>
              <a:rPr lang="en-US" sz="4000" b="1" dirty="0">
                <a:solidFill>
                  <a:schemeClr val="bg1"/>
                </a:solidFill>
                <a:cs typeface="Calibri Light"/>
              </a:rPr>
            </a:br>
            <a:br>
              <a:rPr lang="en-US" sz="4000" b="1" dirty="0">
                <a:solidFill>
                  <a:schemeClr val="bg1"/>
                </a:solidFill>
              </a:rPr>
            </a:br>
            <a:r>
              <a:rPr lang="en-US" sz="4000" dirty="0">
                <a:solidFill>
                  <a:srgbClr val="FFFFFF"/>
                </a:solidFill>
              </a:rPr>
              <a:t>(at lunch in room 1062)</a:t>
            </a:r>
            <a:endParaRPr lang="en-US" sz="4000">
              <a:solidFill>
                <a:srgbClr val="FFFFFF"/>
              </a:solidFill>
              <a:ea typeface="Calibri Light"/>
              <a:cs typeface="Calibri Light"/>
            </a:endParaRPr>
          </a:p>
        </p:txBody>
      </p:sp>
      <p:sp>
        <p:nvSpPr>
          <p:cNvPr id="3" name="Content Placeholder 2">
            <a:extLst>
              <a:ext uri="{FF2B5EF4-FFF2-40B4-BE49-F238E27FC236}">
                <a16:creationId xmlns:a16="http://schemas.microsoft.com/office/drawing/2014/main" id="{B8ED6C73-E00A-6776-50F1-DF676F45D0F3}"/>
              </a:ext>
            </a:extLst>
          </p:cNvPr>
          <p:cNvSpPr>
            <a:spLocks noGrp="1"/>
          </p:cNvSpPr>
          <p:nvPr>
            <p:ph idx="1"/>
          </p:nvPr>
        </p:nvSpPr>
        <p:spPr>
          <a:xfrm>
            <a:off x="5741158" y="636344"/>
            <a:ext cx="6057997" cy="5585457"/>
          </a:xfrm>
        </p:spPr>
        <p:txBody>
          <a:bodyPr vert="horz" lIns="91440" tIns="45720" rIns="91440" bIns="45720" rtlCol="0" anchor="ctr">
            <a:normAutofit/>
          </a:bodyPr>
          <a:lstStyle/>
          <a:p>
            <a:pPr marL="0" indent="0">
              <a:buNone/>
            </a:pPr>
            <a:r>
              <a:rPr lang="en-US" sz="2400" b="1" u="sng" dirty="0">
                <a:cs typeface="Calibri" panose="020F0502020204030204"/>
              </a:rPr>
              <a:t>OCTOBER</a:t>
            </a:r>
          </a:p>
          <a:p>
            <a:pPr marL="0" indent="0">
              <a:buNone/>
            </a:pPr>
            <a:r>
              <a:rPr lang="en-US" sz="2400" dirty="0">
                <a:ea typeface="+mn-lt"/>
                <a:cs typeface="+mn-lt"/>
              </a:rPr>
              <a:t>Wednesday, Oct. 9th  – SAIT</a:t>
            </a:r>
          </a:p>
          <a:p>
            <a:pPr marL="0" indent="0">
              <a:buNone/>
            </a:pPr>
            <a:r>
              <a:rPr lang="en-US" sz="2400" dirty="0">
                <a:ea typeface="+mn-lt"/>
                <a:cs typeface="+mn-lt"/>
              </a:rPr>
              <a:t>*Wednesday. Oct. 30th – Queen's University</a:t>
            </a:r>
          </a:p>
          <a:p>
            <a:pPr marL="0" indent="0">
              <a:buNone/>
            </a:pPr>
            <a:r>
              <a:rPr lang="en-US" sz="2400" dirty="0">
                <a:ea typeface="+mn-lt"/>
                <a:cs typeface="+mn-lt"/>
              </a:rPr>
              <a:t>       </a:t>
            </a:r>
            <a:r>
              <a:rPr lang="en-US" sz="2400" dirty="0">
                <a:highlight>
                  <a:srgbClr val="FFFF00"/>
                </a:highlight>
                <a:ea typeface="+mn-lt"/>
                <a:cs typeface="+mn-lt"/>
              </a:rPr>
              <a:t>**3:40pm</a:t>
            </a:r>
            <a:r>
              <a:rPr lang="en-US" sz="2400" dirty="0">
                <a:ea typeface="+mn-lt"/>
                <a:cs typeface="+mn-lt"/>
              </a:rPr>
              <a:t> </a:t>
            </a:r>
            <a:endParaRPr lang="en-US" dirty="0"/>
          </a:p>
          <a:p>
            <a:pPr marL="0" indent="0">
              <a:buNone/>
            </a:pPr>
            <a:endParaRPr lang="en-US" sz="2400" dirty="0">
              <a:ea typeface="+mn-lt"/>
              <a:cs typeface="+mn-lt"/>
            </a:endParaRPr>
          </a:p>
          <a:p>
            <a:pPr marL="0" indent="0">
              <a:buNone/>
            </a:pPr>
            <a:r>
              <a:rPr lang="en-US" sz="2400" b="1" u="sng" dirty="0">
                <a:ea typeface="+mn-lt"/>
                <a:cs typeface="+mn-lt"/>
              </a:rPr>
              <a:t>NOVEMBER</a:t>
            </a:r>
          </a:p>
          <a:p>
            <a:pPr marL="0" indent="0">
              <a:buNone/>
            </a:pPr>
            <a:r>
              <a:rPr lang="en-US" sz="2400" dirty="0">
                <a:ea typeface="+mn-lt"/>
                <a:cs typeface="+mn-lt"/>
              </a:rPr>
              <a:t>Wednesday, Nov. 13th – UBC</a:t>
            </a:r>
          </a:p>
          <a:p>
            <a:pPr marL="0" indent="0">
              <a:buNone/>
            </a:pPr>
            <a:r>
              <a:rPr lang="en-US" sz="2400" dirty="0">
                <a:ea typeface="+mn-lt"/>
                <a:cs typeface="+mn-lt"/>
              </a:rPr>
              <a:t>Tuesday, Nov. 19th – Police Cadets</a:t>
            </a:r>
          </a:p>
          <a:p>
            <a:pPr marL="0" indent="0">
              <a:buNone/>
            </a:pPr>
            <a:r>
              <a:rPr lang="en-US" sz="2400" dirty="0">
                <a:ea typeface="+mn-lt"/>
                <a:cs typeface="+mn-lt"/>
              </a:rPr>
              <a:t>Monday, Nov. 26th - MRU</a:t>
            </a:r>
          </a:p>
        </p:txBody>
      </p:sp>
      <p:pic>
        <p:nvPicPr>
          <p:cNvPr id="6" name="Picture 5" descr="A red letter on a black background&#10;&#10;Description automatically generated">
            <a:extLst>
              <a:ext uri="{FF2B5EF4-FFF2-40B4-BE49-F238E27FC236}">
                <a16:creationId xmlns:a16="http://schemas.microsoft.com/office/drawing/2014/main" id="{E9FDEE08-0BE8-23A9-06BB-AD5BCCE959EC}"/>
              </a:ext>
            </a:extLst>
          </p:cNvPr>
          <p:cNvPicPr>
            <a:picLocks noChangeAspect="1"/>
          </p:cNvPicPr>
          <p:nvPr/>
        </p:nvPicPr>
        <p:blipFill>
          <a:blip r:embed="rId2"/>
          <a:stretch>
            <a:fillRect/>
          </a:stretch>
        </p:blipFill>
        <p:spPr>
          <a:xfrm>
            <a:off x="10801836" y="5730172"/>
            <a:ext cx="1293136" cy="999241"/>
          </a:xfrm>
          <a:prstGeom prst="rect">
            <a:avLst/>
          </a:prstGeom>
        </p:spPr>
      </p:pic>
    </p:spTree>
    <p:extLst>
      <p:ext uri="{BB962C8B-B14F-4D97-AF65-F5344CB8AC3E}">
        <p14:creationId xmlns:p14="http://schemas.microsoft.com/office/powerpoint/2010/main" val="542934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EA3D5F-E60D-FBA8-3728-CFCE9A5B7E00}"/>
              </a:ext>
            </a:extLst>
          </p:cNvPr>
          <p:cNvSpPr>
            <a:spLocks noGrp="1"/>
          </p:cNvSpPr>
          <p:nvPr>
            <p:ph type="title"/>
          </p:nvPr>
        </p:nvSpPr>
        <p:spPr>
          <a:xfrm>
            <a:off x="164798" y="629986"/>
            <a:ext cx="3740515" cy="3344366"/>
          </a:xfrm>
        </p:spPr>
        <p:txBody>
          <a:bodyPr anchor="b">
            <a:normAutofit/>
          </a:bodyPr>
          <a:lstStyle/>
          <a:p>
            <a:pPr algn="ctr"/>
            <a:r>
              <a:rPr lang="en-US" sz="5400" b="1" dirty="0">
                <a:solidFill>
                  <a:srgbClr val="FFFFFF"/>
                </a:solidFill>
                <a:latin typeface="Calibri Light"/>
              </a:rPr>
              <a:t>Upcoming </a:t>
            </a:r>
            <a:r>
              <a:rPr lang="en-US" sz="4800" b="1" dirty="0">
                <a:solidFill>
                  <a:srgbClr val="FFFFFF"/>
                </a:solidFill>
                <a:latin typeface="Calibri Light"/>
              </a:rPr>
              <a:t>Presentation</a:t>
            </a:r>
            <a:endParaRPr lang="en-US" sz="4800" b="1" dirty="0">
              <a:solidFill>
                <a:srgbClr val="FFFFFF"/>
              </a:solidFill>
              <a:ea typeface="Calibri Light"/>
              <a:cs typeface="Calibri"/>
            </a:endParaRPr>
          </a:p>
        </p:txBody>
      </p:sp>
      <p:sp>
        <p:nvSpPr>
          <p:cNvPr id="3" name="Content Placeholder 2">
            <a:extLst>
              <a:ext uri="{FF2B5EF4-FFF2-40B4-BE49-F238E27FC236}">
                <a16:creationId xmlns:a16="http://schemas.microsoft.com/office/drawing/2014/main" id="{B41223F2-2500-253D-0CC8-CE7A075B1BCA}"/>
              </a:ext>
            </a:extLst>
          </p:cNvPr>
          <p:cNvSpPr>
            <a:spLocks noGrp="1"/>
          </p:cNvSpPr>
          <p:nvPr>
            <p:ph idx="1"/>
          </p:nvPr>
        </p:nvSpPr>
        <p:spPr>
          <a:xfrm>
            <a:off x="4263920" y="635104"/>
            <a:ext cx="7827742" cy="5546047"/>
          </a:xfrm>
        </p:spPr>
        <p:txBody>
          <a:bodyPr anchor="ctr">
            <a:normAutofit/>
          </a:bodyPr>
          <a:lstStyle/>
          <a:p>
            <a:pPr marL="0" indent="0" algn="ctr">
              <a:buNone/>
            </a:pPr>
            <a:r>
              <a:rPr lang="en-US" sz="4800" b="1" dirty="0">
                <a:latin typeface="Calibri Light"/>
                <a:cs typeface="Segoe UI"/>
              </a:rPr>
              <a:t>Accommodations and Accessibility in Post-Secondary with Dr. Ana Pardo​</a:t>
            </a:r>
            <a:endParaRPr lang="en-US" sz="4800" b="1">
              <a:ea typeface="Calibri"/>
              <a:cs typeface="Calibri" panose="020F0502020204030204"/>
            </a:endParaRPr>
          </a:p>
          <a:p>
            <a:pPr marL="0" indent="0">
              <a:buNone/>
            </a:pPr>
            <a:endParaRPr lang="en-US" sz="4000" b="1" dirty="0">
              <a:latin typeface="Calibri Light"/>
              <a:cs typeface="Segoe UI"/>
            </a:endParaRPr>
          </a:p>
          <a:p>
            <a:pPr marL="0" indent="0">
              <a:buNone/>
            </a:pPr>
            <a:r>
              <a:rPr lang="en-US" sz="3200" dirty="0">
                <a:latin typeface="Calibri Light"/>
                <a:cs typeface="Segoe UI"/>
              </a:rPr>
              <a:t>Wednesday, October 16th at 6pm​ a CHS</a:t>
            </a:r>
            <a:endParaRPr lang="en-US" sz="3200" dirty="0">
              <a:latin typeface="Calibri Light"/>
              <a:ea typeface="Calibri Light"/>
              <a:cs typeface="Segoe UI"/>
            </a:endParaRPr>
          </a:p>
          <a:p>
            <a:pPr marL="0" indent="0">
              <a:buNone/>
            </a:pPr>
            <a:r>
              <a:rPr lang="en-US" sz="3200" dirty="0">
                <a:latin typeface="Calibri Light"/>
                <a:cs typeface="Segoe UI"/>
              </a:rPr>
              <a:t>Location: TBD (room dependent on numbers)</a:t>
            </a:r>
            <a:endParaRPr lang="en-US" sz="3200" dirty="0">
              <a:latin typeface="Calibri Light"/>
              <a:ea typeface="Calibri Light"/>
              <a:cs typeface="Segoe UI"/>
            </a:endParaRPr>
          </a:p>
          <a:p>
            <a:endParaRPr lang="en-US" sz="3200" dirty="0">
              <a:latin typeface="Calibri Light"/>
              <a:ea typeface="Calibri Light"/>
              <a:cs typeface="Segoe UI"/>
            </a:endParaRPr>
          </a:p>
          <a:p>
            <a:pPr marL="0" indent="0">
              <a:buNone/>
            </a:pPr>
            <a:r>
              <a:rPr lang="en-US" sz="3200" dirty="0">
                <a:latin typeface="Calibri Light"/>
                <a:cs typeface="Segoe UI"/>
              </a:rPr>
              <a:t>Information about how to register is located in your folder.</a:t>
            </a:r>
            <a:endParaRPr lang="en-US" sz="3200" dirty="0">
              <a:latin typeface="Calibri Light"/>
              <a:ea typeface="Calibri Light"/>
              <a:cs typeface="Segoe UI"/>
            </a:endParaRPr>
          </a:p>
        </p:txBody>
      </p:sp>
      <p:pic>
        <p:nvPicPr>
          <p:cNvPr id="5" name="Picture 4" descr="A red letter on a black background&#10;&#10;Description automatically generated">
            <a:extLst>
              <a:ext uri="{FF2B5EF4-FFF2-40B4-BE49-F238E27FC236}">
                <a16:creationId xmlns:a16="http://schemas.microsoft.com/office/drawing/2014/main" id="{3F774F11-F6EE-C8A3-8C44-2C832C618B70}"/>
              </a:ext>
            </a:extLst>
          </p:cNvPr>
          <p:cNvPicPr>
            <a:picLocks noChangeAspect="1"/>
          </p:cNvPicPr>
          <p:nvPr/>
        </p:nvPicPr>
        <p:blipFill>
          <a:blip r:embed="rId2"/>
          <a:stretch>
            <a:fillRect/>
          </a:stretch>
        </p:blipFill>
        <p:spPr>
          <a:xfrm>
            <a:off x="10801836" y="5730172"/>
            <a:ext cx="1293136" cy="999241"/>
          </a:xfrm>
          <a:prstGeom prst="rect">
            <a:avLst/>
          </a:prstGeom>
        </p:spPr>
      </p:pic>
    </p:spTree>
    <p:extLst>
      <p:ext uri="{BB962C8B-B14F-4D97-AF65-F5344CB8AC3E}">
        <p14:creationId xmlns:p14="http://schemas.microsoft.com/office/powerpoint/2010/main" val="880900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group of people posing for a photo&#10;&#10;Description automatically generated">
            <a:extLst>
              <a:ext uri="{FF2B5EF4-FFF2-40B4-BE49-F238E27FC236}">
                <a16:creationId xmlns:a16="http://schemas.microsoft.com/office/drawing/2014/main" id="{4B8FDF6D-CBB9-2507-1C49-D7A42E6F787C}"/>
              </a:ext>
            </a:extLst>
          </p:cNvPr>
          <p:cNvPicPr>
            <a:picLocks noGrp="1" noChangeAspect="1"/>
          </p:cNvPicPr>
          <p:nvPr>
            <p:ph idx="1"/>
          </p:nvPr>
        </p:nvPicPr>
        <p:blipFill>
          <a:blip r:embed="rId2"/>
          <a:stretch>
            <a:fillRect/>
          </a:stretch>
        </p:blipFill>
        <p:spPr>
          <a:xfrm>
            <a:off x="1643865" y="457200"/>
            <a:ext cx="8904270" cy="5943600"/>
          </a:xfrm>
          <a:prstGeom prst="rect">
            <a:avLst/>
          </a:prstGeom>
        </p:spPr>
      </p:pic>
      <p:pic>
        <p:nvPicPr>
          <p:cNvPr id="6" name="Picture 5" descr="A red letter on a black background&#10;&#10;Description automatically generated">
            <a:extLst>
              <a:ext uri="{FF2B5EF4-FFF2-40B4-BE49-F238E27FC236}">
                <a16:creationId xmlns:a16="http://schemas.microsoft.com/office/drawing/2014/main" id="{E849B8A4-5E7F-D9BC-6058-DE81000975EB}"/>
              </a:ext>
            </a:extLst>
          </p:cNvPr>
          <p:cNvPicPr>
            <a:picLocks noChangeAspect="1"/>
          </p:cNvPicPr>
          <p:nvPr/>
        </p:nvPicPr>
        <p:blipFill>
          <a:blip r:embed="rId3"/>
          <a:stretch>
            <a:fillRect/>
          </a:stretch>
        </p:blipFill>
        <p:spPr>
          <a:xfrm>
            <a:off x="10801836" y="5730172"/>
            <a:ext cx="1293136" cy="999241"/>
          </a:xfrm>
          <a:prstGeom prst="rect">
            <a:avLst/>
          </a:prstGeom>
        </p:spPr>
      </p:pic>
    </p:spTree>
    <p:extLst>
      <p:ext uri="{BB962C8B-B14F-4D97-AF65-F5344CB8AC3E}">
        <p14:creationId xmlns:p14="http://schemas.microsoft.com/office/powerpoint/2010/main" val="403866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oster for a school graduates event&#10;&#10;Description automatically generated">
            <a:extLst>
              <a:ext uri="{FF2B5EF4-FFF2-40B4-BE49-F238E27FC236}">
                <a16:creationId xmlns:a16="http://schemas.microsoft.com/office/drawing/2014/main" id="{3487DEB9-09A8-F78A-3795-93433A492782}"/>
              </a:ext>
            </a:extLst>
          </p:cNvPr>
          <p:cNvPicPr>
            <a:picLocks noChangeAspect="1"/>
          </p:cNvPicPr>
          <p:nvPr/>
        </p:nvPicPr>
        <p:blipFill>
          <a:blip r:embed="rId2"/>
          <a:stretch>
            <a:fillRect/>
          </a:stretch>
        </p:blipFill>
        <p:spPr>
          <a:xfrm>
            <a:off x="1643865" y="457200"/>
            <a:ext cx="8904270" cy="5943600"/>
          </a:xfrm>
          <a:prstGeom prst="rect">
            <a:avLst/>
          </a:prstGeom>
        </p:spPr>
      </p:pic>
      <p:pic>
        <p:nvPicPr>
          <p:cNvPr id="6" name="Picture 5" descr="A red letter on a black background&#10;&#10;Description automatically generated">
            <a:extLst>
              <a:ext uri="{FF2B5EF4-FFF2-40B4-BE49-F238E27FC236}">
                <a16:creationId xmlns:a16="http://schemas.microsoft.com/office/drawing/2014/main" id="{3A7DDA30-8400-F829-C3FD-593D9BB21867}"/>
              </a:ext>
            </a:extLst>
          </p:cNvPr>
          <p:cNvPicPr>
            <a:picLocks noChangeAspect="1"/>
          </p:cNvPicPr>
          <p:nvPr/>
        </p:nvPicPr>
        <p:blipFill>
          <a:blip r:embed="rId3"/>
          <a:stretch>
            <a:fillRect/>
          </a:stretch>
        </p:blipFill>
        <p:spPr>
          <a:xfrm>
            <a:off x="10801836" y="5730172"/>
            <a:ext cx="1293136" cy="999241"/>
          </a:xfrm>
          <a:prstGeom prst="rect">
            <a:avLst/>
          </a:prstGeom>
        </p:spPr>
      </p:pic>
    </p:spTree>
    <p:extLst>
      <p:ext uri="{BB962C8B-B14F-4D97-AF65-F5344CB8AC3E}">
        <p14:creationId xmlns:p14="http://schemas.microsoft.com/office/powerpoint/2010/main" val="4117833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9A5963-0D22-323F-28B8-8034DA2407F1}"/>
              </a:ext>
            </a:extLst>
          </p:cNvPr>
          <p:cNvSpPr>
            <a:spLocks noGrp="1"/>
          </p:cNvSpPr>
          <p:nvPr>
            <p:ph type="title"/>
          </p:nvPr>
        </p:nvSpPr>
        <p:spPr>
          <a:xfrm>
            <a:off x="1761576" y="739246"/>
            <a:ext cx="5316019" cy="349880"/>
          </a:xfrm>
        </p:spPr>
        <p:txBody>
          <a:bodyPr anchor="b">
            <a:noAutofit/>
          </a:bodyPr>
          <a:lstStyle/>
          <a:p>
            <a:r>
              <a:rPr lang="en-US" sz="4800" b="1" dirty="0">
                <a:cs typeface="Calibri Light"/>
              </a:rPr>
              <a:t>Who does what?</a:t>
            </a:r>
          </a:p>
        </p:txBody>
      </p:sp>
      <p:sp>
        <p:nvSpPr>
          <p:cNvPr id="35" name="Content Placeholder 2">
            <a:extLst>
              <a:ext uri="{FF2B5EF4-FFF2-40B4-BE49-F238E27FC236}">
                <a16:creationId xmlns:a16="http://schemas.microsoft.com/office/drawing/2014/main" id="{8AAAD1A2-895E-2F27-5744-4369D4102D52}"/>
              </a:ext>
            </a:extLst>
          </p:cNvPr>
          <p:cNvSpPr>
            <a:spLocks noGrp="1"/>
          </p:cNvSpPr>
          <p:nvPr>
            <p:ph idx="1"/>
          </p:nvPr>
        </p:nvSpPr>
        <p:spPr>
          <a:xfrm>
            <a:off x="306684" y="1344908"/>
            <a:ext cx="7672518" cy="5898050"/>
          </a:xfrm>
        </p:spPr>
        <p:txBody>
          <a:bodyPr vert="horz" lIns="91440" tIns="45720" rIns="91440" bIns="45720" rtlCol="0" anchor="t">
            <a:normAutofit/>
          </a:bodyPr>
          <a:lstStyle/>
          <a:p>
            <a:pPr marL="0" indent="0">
              <a:buNone/>
            </a:pPr>
            <a:r>
              <a:rPr lang="en-US" sz="3000" b="1" dirty="0">
                <a:cs typeface="Calibri" panose="020F0502020204030204"/>
              </a:rPr>
              <a:t>Mr. Hooper</a:t>
            </a:r>
            <a:r>
              <a:rPr lang="en-US" sz="2400" dirty="0">
                <a:cs typeface="Calibri" panose="020F0502020204030204"/>
              </a:rPr>
              <a:t> – </a:t>
            </a:r>
            <a:r>
              <a:rPr lang="en-US" sz="2400" b="1" u="sng" dirty="0">
                <a:cs typeface="Calibri" panose="020F0502020204030204"/>
              </a:rPr>
              <a:t>Academic Things</a:t>
            </a:r>
            <a:r>
              <a:rPr lang="en-US" sz="2400" dirty="0">
                <a:cs typeface="Calibri" panose="020F0502020204030204"/>
              </a:rPr>
              <a:t> like  credits, graduation requirements, Diploma Exams, etc.</a:t>
            </a:r>
            <a:endParaRPr lang="en-US" dirty="0"/>
          </a:p>
          <a:p>
            <a:pPr marL="0" indent="0">
              <a:buNone/>
            </a:pPr>
            <a:r>
              <a:rPr lang="en-US" sz="3000" b="1" dirty="0">
                <a:cs typeface="Calibri" panose="020F0502020204030204"/>
              </a:rPr>
              <a:t>Mme. Petcoff</a:t>
            </a:r>
            <a:r>
              <a:rPr lang="en-US" sz="3000" dirty="0">
                <a:cs typeface="Calibri" panose="020F0502020204030204"/>
              </a:rPr>
              <a:t> </a:t>
            </a:r>
            <a:r>
              <a:rPr lang="en-US" sz="2400" dirty="0">
                <a:cs typeface="Calibri" panose="020F0502020204030204"/>
              </a:rPr>
              <a:t>- </a:t>
            </a:r>
            <a:r>
              <a:rPr lang="en-US" sz="2400" b="1" u="sng" dirty="0">
                <a:cs typeface="Calibri" panose="020F0502020204030204"/>
              </a:rPr>
              <a:t>Graduation Things</a:t>
            </a:r>
            <a:r>
              <a:rPr lang="en-US" sz="2400" dirty="0">
                <a:cs typeface="Calibri" panose="020F0502020204030204"/>
              </a:rPr>
              <a:t> like convocation, the Google Classroom, grad fees, photos, etc.</a:t>
            </a:r>
            <a:endParaRPr lang="en-US" sz="2400" dirty="0">
              <a:ea typeface="Calibri"/>
              <a:cs typeface="Calibri" panose="020F0502020204030204"/>
            </a:endParaRPr>
          </a:p>
          <a:p>
            <a:pPr marL="0" indent="0">
              <a:buNone/>
            </a:pPr>
            <a:r>
              <a:rPr lang="en-US" sz="3000" b="1" dirty="0">
                <a:cs typeface="Calibri" panose="020F0502020204030204"/>
              </a:rPr>
              <a:t>Ms. Lebel</a:t>
            </a:r>
            <a:r>
              <a:rPr lang="en-US" sz="3000" dirty="0">
                <a:cs typeface="Calibri" panose="020F0502020204030204"/>
              </a:rPr>
              <a:t> </a:t>
            </a:r>
            <a:r>
              <a:rPr lang="en-US" sz="2400" dirty="0">
                <a:cs typeface="Calibri" panose="020F0502020204030204"/>
              </a:rPr>
              <a:t>– </a:t>
            </a:r>
            <a:r>
              <a:rPr lang="en-US" sz="2400" b="1" u="sng" dirty="0">
                <a:cs typeface="Calibri" panose="020F0502020204030204"/>
              </a:rPr>
              <a:t>Grade 12 Things</a:t>
            </a:r>
            <a:r>
              <a:rPr lang="en-US" sz="2400" b="1" dirty="0">
                <a:cs typeface="Calibri" panose="020F0502020204030204"/>
              </a:rPr>
              <a:t> </a:t>
            </a:r>
            <a:r>
              <a:rPr lang="en-US" sz="2400" dirty="0">
                <a:cs typeface="Calibri" panose="020F0502020204030204"/>
              </a:rPr>
              <a:t>including academics, post-secondary, trades, scholarships &amp; bursaries, personal issues/counselling, candy and snacks, just a chat</a:t>
            </a:r>
            <a:endParaRPr lang="en-US" sz="2400">
              <a:ea typeface="Calibri"/>
              <a:cs typeface="Calibri" panose="020F0502020204030204"/>
            </a:endParaRPr>
          </a:p>
          <a:p>
            <a:pPr marL="0" indent="0">
              <a:buNone/>
            </a:pPr>
            <a:r>
              <a:rPr lang="en-US" sz="3000" b="1" dirty="0">
                <a:cs typeface="Calibri" panose="020F0502020204030204"/>
              </a:rPr>
              <a:t>Ms. Lambie</a:t>
            </a:r>
            <a:r>
              <a:rPr lang="en-US" sz="2400" dirty="0">
                <a:cs typeface="Calibri" panose="020F0502020204030204"/>
              </a:rPr>
              <a:t> – </a:t>
            </a:r>
            <a:r>
              <a:rPr lang="en-US" sz="2400" b="1" u="sng" dirty="0">
                <a:cs typeface="Calibri" panose="020F0502020204030204"/>
              </a:rPr>
              <a:t>Everything Ms. Lebel does</a:t>
            </a:r>
            <a:r>
              <a:rPr lang="en-US" sz="2400" b="1" dirty="0">
                <a:cs typeface="Calibri" panose="020F0502020204030204"/>
              </a:rPr>
              <a:t> </a:t>
            </a:r>
            <a:r>
              <a:rPr lang="en-US" sz="2400" dirty="0">
                <a:cs typeface="Calibri" panose="020F0502020204030204"/>
              </a:rPr>
              <a:t>(particularly post-secondary advising) - feel free to contact her if Ms. Lebel isn't available </a:t>
            </a:r>
            <a:endParaRPr lang="en-US" sz="2400" dirty="0">
              <a:ea typeface="Calibri"/>
              <a:cs typeface="Calibri" panose="020F0502020204030204"/>
            </a:endParaRPr>
          </a:p>
          <a:p>
            <a:pPr marL="0" indent="0">
              <a:buNone/>
            </a:pPr>
            <a:endParaRPr lang="en-US" sz="800">
              <a:cs typeface="Calibri" panose="020F0502020204030204"/>
            </a:endParaRPr>
          </a:p>
          <a:p>
            <a:pPr marL="0" indent="0" algn="ctr">
              <a:buNone/>
            </a:pPr>
            <a:r>
              <a:rPr lang="en-US" sz="2000" dirty="0">
                <a:cs typeface="Calibri" panose="020F0502020204030204"/>
              </a:rPr>
              <a:t>*Appointments can be booked on the CHS website (under the Learning tab) or by using the QR codes on the guidance office doors.</a:t>
            </a:r>
            <a:endParaRPr lang="en-US" sz="2000">
              <a:ea typeface="Calibri"/>
              <a:cs typeface="Calibri" panose="020F0502020204030204"/>
            </a:endParaRPr>
          </a:p>
        </p:txBody>
      </p:sp>
      <p:sp>
        <p:nvSpPr>
          <p:cNvPr id="38" name="Rectangle 37">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red letter on a black background&#10;&#10;Description automatically generated">
            <a:extLst>
              <a:ext uri="{FF2B5EF4-FFF2-40B4-BE49-F238E27FC236}">
                <a16:creationId xmlns:a16="http://schemas.microsoft.com/office/drawing/2014/main" id="{C046273A-DF34-F5D4-209D-3FCEAF648A51}"/>
              </a:ext>
            </a:extLst>
          </p:cNvPr>
          <p:cNvPicPr>
            <a:picLocks noChangeAspect="1"/>
          </p:cNvPicPr>
          <p:nvPr/>
        </p:nvPicPr>
        <p:blipFill>
          <a:blip r:embed="rId2"/>
          <a:stretch>
            <a:fillRect/>
          </a:stretch>
        </p:blipFill>
        <p:spPr>
          <a:xfrm>
            <a:off x="8120433" y="1926045"/>
            <a:ext cx="4170530" cy="3221735"/>
          </a:xfrm>
          <a:prstGeom prst="rect">
            <a:avLst/>
          </a:prstGeom>
        </p:spPr>
      </p:pic>
    </p:spTree>
    <p:extLst>
      <p:ext uri="{BB962C8B-B14F-4D97-AF65-F5344CB8AC3E}">
        <p14:creationId xmlns:p14="http://schemas.microsoft.com/office/powerpoint/2010/main" val="1758938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240+ Graduation Dinner Stock Photos, Pictures &amp; Royalty-Free ...">
            <a:extLst>
              <a:ext uri="{FF2B5EF4-FFF2-40B4-BE49-F238E27FC236}">
                <a16:creationId xmlns:a16="http://schemas.microsoft.com/office/drawing/2014/main" id="{927A1B4B-3B09-6387-BC78-E6B3E72F8D41}"/>
              </a:ext>
            </a:extLst>
          </p:cNvPr>
          <p:cNvPicPr>
            <a:picLocks noChangeAspect="1"/>
          </p:cNvPicPr>
          <p:nvPr/>
        </p:nvPicPr>
        <p:blipFill>
          <a:blip r:embed="rId2"/>
          <a:stretch>
            <a:fillRect/>
          </a:stretch>
        </p:blipFill>
        <p:spPr>
          <a:xfrm>
            <a:off x="6366303" y="782595"/>
            <a:ext cx="4885133" cy="3256755"/>
          </a:xfrm>
          <a:prstGeom prst="rect">
            <a:avLst/>
          </a:prstGeom>
        </p:spPr>
      </p:pic>
      <p:grpSp>
        <p:nvGrpSpPr>
          <p:cNvPr id="13" name="Group 12">
            <a:extLst>
              <a:ext uri="{FF2B5EF4-FFF2-40B4-BE49-F238E27FC236}">
                <a16:creationId xmlns:a16="http://schemas.microsoft.com/office/drawing/2014/main" id="{59A59B10-9D94-4C5B-8BF0-95928DCE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4" name="Group 13">
              <a:extLst>
                <a:ext uri="{FF2B5EF4-FFF2-40B4-BE49-F238E27FC236}">
                  <a16:creationId xmlns:a16="http://schemas.microsoft.com/office/drawing/2014/main" id="{354E31B9-72DD-4DE4-B3E3-4395530BEC1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8" name="Freeform: Shape 17">
                <a:extLst>
                  <a:ext uri="{FF2B5EF4-FFF2-40B4-BE49-F238E27FC236}">
                    <a16:creationId xmlns:a16="http://schemas.microsoft.com/office/drawing/2014/main" id="{68738192-1FEA-49E1-BFF3-6D1C324A5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F3C51644-0F34-453B-92B8-9FF33932E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8ADB9AB8-2EB4-4B5E-9A1E-84F2E44D918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6" name="Freeform: Shape 15">
                <a:extLst>
                  <a:ext uri="{FF2B5EF4-FFF2-40B4-BE49-F238E27FC236}">
                    <a16:creationId xmlns:a16="http://schemas.microsoft.com/office/drawing/2014/main" id="{95F439B0-E080-4B01-85AF-D226A85BA4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DEC643B-AA3F-4913-B411-1458BCEF2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15C2417E-6409-C6FF-0215-482B4380E45A}"/>
              </a:ext>
            </a:extLst>
          </p:cNvPr>
          <p:cNvSpPr>
            <a:spLocks noGrp="1"/>
          </p:cNvSpPr>
          <p:nvPr>
            <p:ph type="title"/>
          </p:nvPr>
        </p:nvSpPr>
        <p:spPr>
          <a:xfrm>
            <a:off x="838199" y="1120676"/>
            <a:ext cx="5257801" cy="2308324"/>
          </a:xfrm>
        </p:spPr>
        <p:txBody>
          <a:bodyPr vert="horz" lIns="91440" tIns="45720" rIns="91440" bIns="45720" rtlCol="0" anchor="b">
            <a:normAutofit/>
          </a:bodyPr>
          <a:lstStyle/>
          <a:p>
            <a:r>
              <a:rPr lang="en-US" sz="7200">
                <a:solidFill>
                  <a:schemeClr val="bg1"/>
                </a:solidFill>
              </a:rPr>
              <a:t>Banquet Info</a:t>
            </a:r>
            <a:endParaRPr lang="en-US">
              <a:ea typeface="+mj-ea"/>
              <a:cs typeface="+mj-cs"/>
            </a:endParaRPr>
          </a:p>
        </p:txBody>
      </p:sp>
      <p:pic>
        <p:nvPicPr>
          <p:cNvPr id="5" name="Picture 4" descr="A red letter on a black background&#10;&#10;Description automatically generated">
            <a:extLst>
              <a:ext uri="{FF2B5EF4-FFF2-40B4-BE49-F238E27FC236}">
                <a16:creationId xmlns:a16="http://schemas.microsoft.com/office/drawing/2014/main" id="{606F1C3F-90F5-2B7E-C356-777827B0B6F8}"/>
              </a:ext>
            </a:extLst>
          </p:cNvPr>
          <p:cNvPicPr>
            <a:picLocks noChangeAspect="1"/>
          </p:cNvPicPr>
          <p:nvPr/>
        </p:nvPicPr>
        <p:blipFill>
          <a:blip r:embed="rId4"/>
          <a:stretch>
            <a:fillRect/>
          </a:stretch>
        </p:blipFill>
        <p:spPr>
          <a:xfrm>
            <a:off x="10801836" y="5730172"/>
            <a:ext cx="1293136" cy="999241"/>
          </a:xfrm>
          <a:prstGeom prst="rect">
            <a:avLst/>
          </a:prstGeom>
        </p:spPr>
      </p:pic>
    </p:spTree>
    <p:extLst>
      <p:ext uri="{BB962C8B-B14F-4D97-AF65-F5344CB8AC3E}">
        <p14:creationId xmlns:p14="http://schemas.microsoft.com/office/powerpoint/2010/main" val="1222086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21" name="Picture 20" descr="Empty orange chairs forming a circle">
            <a:extLst>
              <a:ext uri="{FF2B5EF4-FFF2-40B4-BE49-F238E27FC236}">
                <a16:creationId xmlns:a16="http://schemas.microsoft.com/office/drawing/2014/main" id="{428187B4-7D59-EC37-6AFA-E14574480B7E}"/>
              </a:ext>
            </a:extLst>
          </p:cNvPr>
          <p:cNvPicPr>
            <a:picLocks noChangeAspect="1"/>
          </p:cNvPicPr>
          <p:nvPr/>
        </p:nvPicPr>
        <p:blipFill rotWithShape="1">
          <a:blip r:embed="rId2"/>
          <a:srcRect r="1" b="6199"/>
          <a:stretch/>
        </p:blipFill>
        <p:spPr>
          <a:xfrm>
            <a:off x="20" y="10"/>
            <a:ext cx="9947062" cy="6857990"/>
          </a:xfrm>
          <a:prstGeom prst="rect">
            <a:avLst/>
          </a:prstGeom>
        </p:spPr>
      </p:pic>
      <p:sp>
        <p:nvSpPr>
          <p:cNvPr id="22"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3" name="Freeform: Shape 12">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24" name="Freeform: Shape 1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 name="Content Placeholder 2">
            <a:extLst>
              <a:ext uri="{FF2B5EF4-FFF2-40B4-BE49-F238E27FC236}">
                <a16:creationId xmlns:a16="http://schemas.microsoft.com/office/drawing/2014/main" id="{3FFCAB88-0BD9-0799-8993-D3E672D56BE6}"/>
              </a:ext>
            </a:extLst>
          </p:cNvPr>
          <p:cNvSpPr>
            <a:spLocks noGrp="1"/>
          </p:cNvSpPr>
          <p:nvPr>
            <p:ph idx="1"/>
          </p:nvPr>
        </p:nvSpPr>
        <p:spPr>
          <a:xfrm>
            <a:off x="7539274" y="1123738"/>
            <a:ext cx="4709533" cy="4338472"/>
          </a:xfrm>
        </p:spPr>
        <p:txBody>
          <a:bodyPr vert="horz" lIns="91440" tIns="45720" rIns="91440" bIns="45720" rtlCol="0" anchor="t">
            <a:noAutofit/>
          </a:bodyPr>
          <a:lstStyle/>
          <a:p>
            <a:pPr marL="0" indent="0">
              <a:buNone/>
            </a:pPr>
            <a:r>
              <a:rPr lang="en-US" sz="5500" b="1"/>
              <a:t>PLEASE HELP US PUT AWAY YOUR CHAIR AT THE END OF PRESENTATION</a:t>
            </a:r>
          </a:p>
        </p:txBody>
      </p:sp>
      <p:pic>
        <p:nvPicPr>
          <p:cNvPr id="4" name="Picture 3" descr="A red letter on a black background&#10;&#10;Description automatically generated">
            <a:extLst>
              <a:ext uri="{FF2B5EF4-FFF2-40B4-BE49-F238E27FC236}">
                <a16:creationId xmlns:a16="http://schemas.microsoft.com/office/drawing/2014/main" id="{D9CE56F1-4E2A-3C42-74CB-50285BECF334}"/>
              </a:ext>
            </a:extLst>
          </p:cNvPr>
          <p:cNvPicPr>
            <a:picLocks noChangeAspect="1"/>
          </p:cNvPicPr>
          <p:nvPr/>
        </p:nvPicPr>
        <p:blipFill>
          <a:blip r:embed="rId3"/>
          <a:stretch>
            <a:fillRect/>
          </a:stretch>
        </p:blipFill>
        <p:spPr>
          <a:xfrm>
            <a:off x="10801836" y="5730172"/>
            <a:ext cx="1293136" cy="999241"/>
          </a:xfrm>
          <a:prstGeom prst="rect">
            <a:avLst/>
          </a:prstGeom>
        </p:spPr>
      </p:pic>
    </p:spTree>
    <p:extLst>
      <p:ext uri="{BB962C8B-B14F-4D97-AF65-F5344CB8AC3E}">
        <p14:creationId xmlns:p14="http://schemas.microsoft.com/office/powerpoint/2010/main" val="566758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Google Shape;126;p17">
            <a:extLst>
              <a:ext uri="{FF2B5EF4-FFF2-40B4-BE49-F238E27FC236}">
                <a16:creationId xmlns:a16="http://schemas.microsoft.com/office/drawing/2014/main" id="{3DA155AD-4F40-C8F9-5E83-D49A4427B55D}"/>
              </a:ext>
            </a:extLst>
          </p:cNvPr>
          <p:cNvPicPr preferRelativeResize="0">
            <a:picLocks noGrp="1"/>
          </p:cNvPicPr>
          <p:nvPr>
            <p:ph idx="1"/>
          </p:nvPr>
        </p:nvPicPr>
        <p:blipFill rotWithShape="1">
          <a:blip r:embed="rId2"/>
          <a:srcRect t="8" b="20220"/>
          <a:stretch/>
        </p:blipFill>
        <p:spPr>
          <a:xfrm>
            <a:off x="20" y="1282"/>
            <a:ext cx="12191980" cy="6856718"/>
          </a:xfrm>
          <a:prstGeom prst="rect">
            <a:avLst/>
          </a:prstGeom>
          <a:noFill/>
        </p:spPr>
      </p:pic>
      <p:pic>
        <p:nvPicPr>
          <p:cNvPr id="2" name="Picture 1" descr="A red letter on a black background&#10;&#10;Description automatically generated">
            <a:extLst>
              <a:ext uri="{FF2B5EF4-FFF2-40B4-BE49-F238E27FC236}">
                <a16:creationId xmlns:a16="http://schemas.microsoft.com/office/drawing/2014/main" id="{242FFB35-D941-E827-5F19-FD719434B07F}"/>
              </a:ext>
            </a:extLst>
          </p:cNvPr>
          <p:cNvPicPr>
            <a:picLocks noChangeAspect="1"/>
          </p:cNvPicPr>
          <p:nvPr/>
        </p:nvPicPr>
        <p:blipFill>
          <a:blip r:embed="rId3"/>
          <a:stretch>
            <a:fillRect/>
          </a:stretch>
        </p:blipFill>
        <p:spPr>
          <a:xfrm>
            <a:off x="10801836" y="5730172"/>
            <a:ext cx="1293136" cy="999241"/>
          </a:xfrm>
          <a:prstGeom prst="rect">
            <a:avLst/>
          </a:prstGeom>
        </p:spPr>
      </p:pic>
    </p:spTree>
    <p:extLst>
      <p:ext uri="{BB962C8B-B14F-4D97-AF65-F5344CB8AC3E}">
        <p14:creationId xmlns:p14="http://schemas.microsoft.com/office/powerpoint/2010/main" val="15047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hotography - Convocation">
            <a:extLst>
              <a:ext uri="{FF2B5EF4-FFF2-40B4-BE49-F238E27FC236}">
                <a16:creationId xmlns:a16="http://schemas.microsoft.com/office/drawing/2014/main" id="{24180579-D086-CB6D-4436-5657FEB1F8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882" b="-1"/>
          <a:stretch/>
        </p:blipFill>
        <p:spPr bwMode="auto">
          <a:xfrm>
            <a:off x="-37267"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E3C9317-C168-6936-F9D5-12957388D831}"/>
              </a:ext>
            </a:extLst>
          </p:cNvPr>
          <p:cNvSpPr txBox="1"/>
          <p:nvPr/>
        </p:nvSpPr>
        <p:spPr>
          <a:xfrm>
            <a:off x="4800600" y="385762"/>
            <a:ext cx="7200900" cy="6300787"/>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7200" b="1"/>
              <a:t>Convocation 2025</a:t>
            </a:r>
          </a:p>
          <a:p>
            <a:pPr algn="ctr">
              <a:lnSpc>
                <a:spcPct val="90000"/>
              </a:lnSpc>
              <a:spcBef>
                <a:spcPct val="0"/>
              </a:spcBef>
              <a:spcAft>
                <a:spcPts val="600"/>
              </a:spcAft>
            </a:pPr>
            <a:endParaRPr lang="en-US" sz="4400"/>
          </a:p>
          <a:p>
            <a:pPr algn="ctr">
              <a:lnSpc>
                <a:spcPct val="90000"/>
              </a:lnSpc>
              <a:spcBef>
                <a:spcPct val="0"/>
              </a:spcBef>
              <a:spcAft>
                <a:spcPts val="600"/>
              </a:spcAft>
            </a:pPr>
            <a:r>
              <a:rPr lang="en-US" sz="4400" b="1"/>
              <a:t>Thursday, June 26</a:t>
            </a:r>
            <a:r>
              <a:rPr lang="en-US" sz="4400" b="1" baseline="30000"/>
              <a:t>th</a:t>
            </a:r>
            <a:r>
              <a:rPr lang="en-US" sz="4400" b="1"/>
              <a:t>, 2025 9:00am</a:t>
            </a:r>
            <a:endParaRPr lang="en-US" sz="4400" b="1">
              <a:ea typeface="Calibri"/>
              <a:cs typeface="Calibri"/>
            </a:endParaRPr>
          </a:p>
          <a:p>
            <a:pPr marL="0" indent="-228600" algn="ctr">
              <a:lnSpc>
                <a:spcPct val="90000"/>
              </a:lnSpc>
              <a:spcBef>
                <a:spcPct val="0"/>
              </a:spcBef>
              <a:spcAft>
                <a:spcPts val="600"/>
              </a:spcAft>
              <a:buFont typeface="Arial" panose="020B0604020202020204" pitchFamily="34" charset="0"/>
              <a:buChar char="•"/>
            </a:pPr>
            <a:endParaRPr lang="en-US" sz="4400"/>
          </a:p>
          <a:p>
            <a:pPr algn="ctr">
              <a:lnSpc>
                <a:spcPct val="90000"/>
              </a:lnSpc>
              <a:spcBef>
                <a:spcPct val="0"/>
              </a:spcBef>
              <a:spcAft>
                <a:spcPts val="600"/>
              </a:spcAft>
            </a:pPr>
            <a:r>
              <a:rPr lang="en-US" sz="4400"/>
              <a:t>Spray Lakes Sawmills Family Sports Centre</a:t>
            </a:r>
            <a:endParaRPr lang="en-US" sz="4400">
              <a:ea typeface="Calibri"/>
              <a:cs typeface="Calibri"/>
            </a:endParaRPr>
          </a:p>
        </p:txBody>
      </p:sp>
      <p:pic>
        <p:nvPicPr>
          <p:cNvPr id="2" name="Picture 1" descr="A red letter on a black background&#10;&#10;Description automatically generated">
            <a:extLst>
              <a:ext uri="{FF2B5EF4-FFF2-40B4-BE49-F238E27FC236}">
                <a16:creationId xmlns:a16="http://schemas.microsoft.com/office/drawing/2014/main" id="{120180FA-0F7D-25EE-51FD-135AB75D3C23}"/>
              </a:ext>
            </a:extLst>
          </p:cNvPr>
          <p:cNvPicPr>
            <a:picLocks noChangeAspect="1"/>
          </p:cNvPicPr>
          <p:nvPr/>
        </p:nvPicPr>
        <p:blipFill>
          <a:blip r:embed="rId3"/>
          <a:stretch>
            <a:fillRect/>
          </a:stretch>
        </p:blipFill>
        <p:spPr>
          <a:xfrm>
            <a:off x="10801836" y="5730172"/>
            <a:ext cx="1293136" cy="999241"/>
          </a:xfrm>
          <a:prstGeom prst="rect">
            <a:avLst/>
          </a:prstGeom>
        </p:spPr>
      </p:pic>
    </p:spTree>
    <p:extLst>
      <p:ext uri="{BB962C8B-B14F-4D97-AF65-F5344CB8AC3E}">
        <p14:creationId xmlns:p14="http://schemas.microsoft.com/office/powerpoint/2010/main" val="3523001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erson in a graduation gown and cap reading a book&#10;&#10;Description automatically generated">
            <a:extLst>
              <a:ext uri="{FF2B5EF4-FFF2-40B4-BE49-F238E27FC236}">
                <a16:creationId xmlns:a16="http://schemas.microsoft.com/office/drawing/2014/main" id="{374AD3B6-2E78-0723-442F-A9158220EC55}"/>
              </a:ext>
            </a:extLst>
          </p:cNvPr>
          <p:cNvPicPr>
            <a:picLocks noChangeAspect="1"/>
          </p:cNvPicPr>
          <p:nvPr/>
        </p:nvPicPr>
        <p:blipFill>
          <a:blip r:embed="rId2"/>
          <a:srcRect t="14536" b="26421"/>
          <a:stretch/>
        </p:blipFill>
        <p:spPr>
          <a:xfrm>
            <a:off x="1" y="10"/>
            <a:ext cx="9669642" cy="6857990"/>
          </a:xfrm>
          <a:prstGeom prst="rect">
            <a:avLst/>
          </a:prstGeom>
        </p:spPr>
      </p:pic>
      <p:sp>
        <p:nvSpPr>
          <p:cNvPr id="27" name="Rectangle 2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E3C9317-C168-6936-F9D5-12957388D831}"/>
              </a:ext>
            </a:extLst>
          </p:cNvPr>
          <p:cNvSpPr txBox="1"/>
          <p:nvPr/>
        </p:nvSpPr>
        <p:spPr>
          <a:xfrm>
            <a:off x="6799702" y="268008"/>
            <a:ext cx="5389249" cy="6439951"/>
          </a:xfrm>
          <a:prstGeom prst="rect">
            <a:avLst/>
          </a:prstGeom>
        </p:spPr>
        <p:txBody>
          <a:bodyPr vert="horz" lIns="91440" tIns="45720" rIns="91440" bIns="45720" rtlCol="0" anchor="t">
            <a:normAutofit/>
          </a:bodyPr>
          <a:lstStyle/>
          <a:p>
            <a:pPr algn="ctr">
              <a:lnSpc>
                <a:spcPct val="90000"/>
              </a:lnSpc>
              <a:spcAft>
                <a:spcPts val="600"/>
              </a:spcAft>
            </a:pPr>
            <a:r>
              <a:rPr lang="en-US" sz="3600" b="1" dirty="0"/>
              <a:t>Lifetouch Grad Photos</a:t>
            </a:r>
            <a:endParaRPr lang="en-US" sz="3600" b="1" dirty="0">
              <a:cs typeface="Calibri"/>
            </a:endParaRPr>
          </a:p>
          <a:p>
            <a:pPr marL="0" indent="-228600">
              <a:lnSpc>
                <a:spcPct val="90000"/>
              </a:lnSpc>
              <a:spcAft>
                <a:spcPts val="600"/>
              </a:spcAft>
              <a:buFont typeface="Arial" panose="020B0604020202020204" pitchFamily="34" charset="0"/>
              <a:buChar char="•"/>
            </a:pPr>
            <a:endParaRPr lang="en-US" sz="2400" dirty="0">
              <a:cs typeface="Calibri"/>
            </a:endParaRPr>
          </a:p>
          <a:p>
            <a:pPr marL="285750" indent="-228600">
              <a:lnSpc>
                <a:spcPct val="90000"/>
              </a:lnSpc>
              <a:spcAft>
                <a:spcPts val="600"/>
              </a:spcAft>
              <a:buFont typeface="Arial" panose="020B0604020202020204" pitchFamily="34" charset="0"/>
              <a:buChar char="•"/>
            </a:pPr>
            <a:r>
              <a:rPr lang="en-US" sz="2800" b="1" dirty="0">
                <a:highlight>
                  <a:srgbClr val="FFFF00"/>
                </a:highlight>
              </a:rPr>
              <a:t>December 2 - 12th</a:t>
            </a:r>
            <a:r>
              <a:rPr lang="en-US" sz="2800" dirty="0"/>
              <a:t> at CHS </a:t>
            </a:r>
            <a:endParaRPr lang="en-US" sz="2800" dirty="0">
              <a:cs typeface="Calibri"/>
            </a:endParaRPr>
          </a:p>
          <a:p>
            <a:pPr marL="285750" indent="-228600">
              <a:lnSpc>
                <a:spcPct val="90000"/>
              </a:lnSpc>
              <a:spcAft>
                <a:spcPts val="600"/>
              </a:spcAft>
              <a:buFont typeface="Arial" panose="020B0604020202020204" pitchFamily="34" charset="0"/>
              <a:buChar char="•"/>
            </a:pPr>
            <a:r>
              <a:rPr lang="en-US" sz="2800" dirty="0"/>
              <a:t>Students book online.  The link will be shared with you via the Google Classroom.</a:t>
            </a:r>
            <a:endParaRPr lang="en-US" sz="2800" dirty="0">
              <a:cs typeface="Calibri"/>
            </a:endParaRPr>
          </a:p>
          <a:p>
            <a:pPr marL="285750" indent="-228600">
              <a:lnSpc>
                <a:spcPct val="90000"/>
              </a:lnSpc>
              <a:spcAft>
                <a:spcPts val="600"/>
              </a:spcAft>
              <a:buFont typeface="Arial" panose="020B0604020202020204" pitchFamily="34" charset="0"/>
              <a:buChar char="•"/>
            </a:pPr>
            <a:r>
              <a:rPr lang="en-US" sz="2800" dirty="0"/>
              <a:t>30-minute comprehensive sessions dedicated to each Graduate.  15 minutes for cap &amp; gown, 15 minutes for hobby/sport/prom attire, etc.</a:t>
            </a:r>
            <a:endParaRPr lang="en-US" sz="2800" dirty="0">
              <a:cs typeface="Calibri"/>
            </a:endParaRPr>
          </a:p>
          <a:p>
            <a:pPr marL="285750" indent="-228600">
              <a:lnSpc>
                <a:spcPct val="90000"/>
              </a:lnSpc>
              <a:spcAft>
                <a:spcPts val="600"/>
              </a:spcAft>
              <a:buFont typeface="Arial" panose="020B0604020202020204" pitchFamily="34" charset="0"/>
              <a:buChar char="•"/>
            </a:pPr>
            <a:r>
              <a:rPr lang="en-US" sz="2800" b="1" u="sng" dirty="0"/>
              <a:t> All graduates must book a time</a:t>
            </a:r>
            <a:r>
              <a:rPr lang="en-US" sz="2800" dirty="0"/>
              <a:t> as we need a photo for the composite (no charge for composite sitting).  </a:t>
            </a:r>
            <a:endParaRPr lang="en-US" sz="2800" dirty="0">
              <a:cs typeface="Calibri"/>
            </a:endParaRPr>
          </a:p>
          <a:p>
            <a:pPr marL="57150">
              <a:lnSpc>
                <a:spcPct val="90000"/>
              </a:lnSpc>
              <a:spcAft>
                <a:spcPts val="600"/>
              </a:spcAft>
            </a:pPr>
            <a:endParaRPr lang="en-US" sz="2400" dirty="0">
              <a:cs typeface="Calibri"/>
            </a:endParaRPr>
          </a:p>
          <a:p>
            <a:pPr marL="285750" indent="-228600">
              <a:lnSpc>
                <a:spcPct val="90000"/>
              </a:lnSpc>
              <a:spcAft>
                <a:spcPts val="600"/>
              </a:spcAft>
              <a:buFont typeface="Arial" panose="020B0604020202020204" pitchFamily="34" charset="0"/>
              <a:buChar char="•"/>
            </a:pPr>
            <a:endParaRPr lang="en-US" sz="1000" dirty="0"/>
          </a:p>
        </p:txBody>
      </p:sp>
      <p:pic>
        <p:nvPicPr>
          <p:cNvPr id="3" name="Picture 2" descr="A red letter on a black background&#10;&#10;Description automatically generated">
            <a:extLst>
              <a:ext uri="{FF2B5EF4-FFF2-40B4-BE49-F238E27FC236}">
                <a16:creationId xmlns:a16="http://schemas.microsoft.com/office/drawing/2014/main" id="{064FABA9-5C4D-DACD-48B7-65EDBB49F2D7}"/>
              </a:ext>
            </a:extLst>
          </p:cNvPr>
          <p:cNvPicPr>
            <a:picLocks noChangeAspect="1"/>
          </p:cNvPicPr>
          <p:nvPr/>
        </p:nvPicPr>
        <p:blipFill>
          <a:blip r:embed="rId3"/>
          <a:stretch>
            <a:fillRect/>
          </a:stretch>
        </p:blipFill>
        <p:spPr>
          <a:xfrm>
            <a:off x="11093127" y="5892339"/>
            <a:ext cx="1100712" cy="829908"/>
          </a:xfrm>
          <a:prstGeom prst="rect">
            <a:avLst/>
          </a:prstGeom>
        </p:spPr>
      </p:pic>
    </p:spTree>
    <p:extLst>
      <p:ext uri="{BB962C8B-B14F-4D97-AF65-F5344CB8AC3E}">
        <p14:creationId xmlns:p14="http://schemas.microsoft.com/office/powerpoint/2010/main" val="1847522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F3C921-4E01-91FA-5792-75442AA1D01B}"/>
              </a:ext>
            </a:extLst>
          </p:cNvPr>
          <p:cNvSpPr>
            <a:spLocks noGrp="1"/>
          </p:cNvSpPr>
          <p:nvPr>
            <p:ph type="title"/>
          </p:nvPr>
        </p:nvSpPr>
        <p:spPr>
          <a:xfrm>
            <a:off x="6513788" y="391401"/>
            <a:ext cx="4840010" cy="1807305"/>
          </a:xfrm>
        </p:spPr>
        <p:txBody>
          <a:bodyPr>
            <a:normAutofit/>
          </a:bodyPr>
          <a:lstStyle/>
          <a:p>
            <a:r>
              <a:rPr lang="en-US" sz="6600" b="1">
                <a:cs typeface="Calibri Light"/>
              </a:rPr>
              <a:t>Grad Fees</a:t>
            </a:r>
          </a:p>
        </p:txBody>
      </p:sp>
      <p:pic>
        <p:nvPicPr>
          <p:cNvPr id="4" name="Content Placeholder 3" descr="A piggy bank with a graduation cap on top of a stack of papers&#10;&#10;Description automatically generated">
            <a:extLst>
              <a:ext uri="{FF2B5EF4-FFF2-40B4-BE49-F238E27FC236}">
                <a16:creationId xmlns:a16="http://schemas.microsoft.com/office/drawing/2014/main" id="{FD22B7FB-B98B-0B8C-DBB0-9481050CB938}"/>
              </a:ext>
            </a:extLst>
          </p:cNvPr>
          <p:cNvPicPr>
            <a:picLocks noChangeAspect="1"/>
          </p:cNvPicPr>
          <p:nvPr/>
        </p:nvPicPr>
        <p:blipFill>
          <a:blip r:embed="rId2"/>
          <a:srcRect l="36775" r="13057"/>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8" name="Content Placeholder 7">
            <a:extLst>
              <a:ext uri="{FF2B5EF4-FFF2-40B4-BE49-F238E27FC236}">
                <a16:creationId xmlns:a16="http://schemas.microsoft.com/office/drawing/2014/main" id="{40178AEB-9CA5-E313-B36A-486B5ABACEEA}"/>
              </a:ext>
            </a:extLst>
          </p:cNvPr>
          <p:cNvSpPr>
            <a:spLocks noGrp="1"/>
          </p:cNvSpPr>
          <p:nvPr>
            <p:ph idx="1"/>
          </p:nvPr>
        </p:nvSpPr>
        <p:spPr>
          <a:xfrm>
            <a:off x="6126220" y="2195349"/>
            <a:ext cx="5615147" cy="3843666"/>
          </a:xfrm>
        </p:spPr>
        <p:txBody>
          <a:bodyPr vert="horz" lIns="91440" tIns="45720" rIns="91440" bIns="45720" rtlCol="0" anchor="t">
            <a:noAutofit/>
          </a:bodyPr>
          <a:lstStyle/>
          <a:p>
            <a:pPr marL="0" indent="0">
              <a:spcBef>
                <a:spcPts val="0"/>
              </a:spcBef>
              <a:spcAft>
                <a:spcPts val="600"/>
              </a:spcAft>
              <a:buNone/>
            </a:pPr>
            <a:r>
              <a:rPr lang="en-US" sz="3200">
                <a:cs typeface="Calibri"/>
              </a:rPr>
              <a:t>Grad fees are still being determined but will cover:</a:t>
            </a:r>
          </a:p>
          <a:p>
            <a:pPr marL="0" indent="0">
              <a:spcBef>
                <a:spcPts val="0"/>
              </a:spcBef>
              <a:spcAft>
                <a:spcPts val="600"/>
              </a:spcAft>
              <a:buNone/>
            </a:pPr>
            <a:endParaRPr lang="en-US" sz="3600">
              <a:cs typeface="Calibri"/>
            </a:endParaRPr>
          </a:p>
          <a:p>
            <a:pPr>
              <a:spcBef>
                <a:spcPts val="0"/>
              </a:spcBef>
              <a:spcAft>
                <a:spcPts val="600"/>
              </a:spcAft>
              <a:buFont typeface="Arial,Sans-Serif" panose="020B0604020202020204" pitchFamily="34" charset="0"/>
            </a:pPr>
            <a:r>
              <a:rPr lang="en-US" sz="3600">
                <a:cs typeface="Calibri"/>
              </a:rPr>
              <a:t>Facility rental</a:t>
            </a:r>
          </a:p>
          <a:p>
            <a:pPr>
              <a:spcBef>
                <a:spcPts val="0"/>
              </a:spcBef>
              <a:spcAft>
                <a:spcPts val="600"/>
              </a:spcAft>
              <a:buFont typeface="Arial,Sans-Serif" panose="020B0604020202020204" pitchFamily="34" charset="0"/>
            </a:pPr>
            <a:r>
              <a:rPr lang="en-US" sz="3600">
                <a:cs typeface="Calibri"/>
              </a:rPr>
              <a:t>Grad gown, stole, and cap</a:t>
            </a:r>
          </a:p>
          <a:p>
            <a:pPr>
              <a:spcBef>
                <a:spcPts val="0"/>
              </a:spcBef>
              <a:spcAft>
                <a:spcPts val="600"/>
              </a:spcAft>
              <a:buFont typeface="Arial,Sans-Serif" panose="020B0604020202020204" pitchFamily="34" charset="0"/>
            </a:pPr>
            <a:r>
              <a:rPr lang="en-US" sz="3600">
                <a:cs typeface="Calibri"/>
              </a:rPr>
              <a:t>Diploma cover</a:t>
            </a:r>
          </a:p>
          <a:p>
            <a:pPr>
              <a:spcBef>
                <a:spcPts val="0"/>
              </a:spcBef>
              <a:spcAft>
                <a:spcPts val="600"/>
              </a:spcAft>
              <a:buFont typeface="Arial,Sans-Serif" panose="020B0604020202020204" pitchFamily="34" charset="0"/>
            </a:pPr>
            <a:r>
              <a:rPr lang="en-US" sz="3600">
                <a:cs typeface="Calibri"/>
              </a:rPr>
              <a:t>Stationery and Supplies</a:t>
            </a:r>
          </a:p>
        </p:txBody>
      </p:sp>
      <p:pic>
        <p:nvPicPr>
          <p:cNvPr id="5" name="Picture 4" descr="A red letter on a black background&#10;&#10;Description automatically generated">
            <a:extLst>
              <a:ext uri="{FF2B5EF4-FFF2-40B4-BE49-F238E27FC236}">
                <a16:creationId xmlns:a16="http://schemas.microsoft.com/office/drawing/2014/main" id="{50342EA5-3310-25DC-BE2E-B397267F50A8}"/>
              </a:ext>
            </a:extLst>
          </p:cNvPr>
          <p:cNvPicPr>
            <a:picLocks noChangeAspect="1"/>
          </p:cNvPicPr>
          <p:nvPr/>
        </p:nvPicPr>
        <p:blipFill>
          <a:blip r:embed="rId3"/>
          <a:stretch>
            <a:fillRect/>
          </a:stretch>
        </p:blipFill>
        <p:spPr>
          <a:xfrm>
            <a:off x="10801836" y="5730172"/>
            <a:ext cx="1293136" cy="999241"/>
          </a:xfrm>
          <a:prstGeom prst="rect">
            <a:avLst/>
          </a:prstGeom>
        </p:spPr>
      </p:pic>
    </p:spTree>
    <p:extLst>
      <p:ext uri="{BB962C8B-B14F-4D97-AF65-F5344CB8AC3E}">
        <p14:creationId xmlns:p14="http://schemas.microsoft.com/office/powerpoint/2010/main" val="4117505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03F19-BB3D-62DD-5DFE-EFC34AE3BB7C}"/>
              </a:ext>
            </a:extLst>
          </p:cNvPr>
          <p:cNvSpPr>
            <a:spLocks noGrp="1"/>
          </p:cNvSpPr>
          <p:nvPr>
            <p:ph type="title"/>
          </p:nvPr>
        </p:nvSpPr>
        <p:spPr>
          <a:xfrm>
            <a:off x="5868557" y="1138036"/>
            <a:ext cx="5444382" cy="1402470"/>
          </a:xfrm>
        </p:spPr>
        <p:txBody>
          <a:bodyPr anchor="t">
            <a:normAutofit/>
          </a:bodyPr>
          <a:lstStyle/>
          <a:p>
            <a:r>
              <a:rPr lang="en-US" sz="7200" b="1">
                <a:latin typeface="Ink Free" panose="03080402000500000000" pitchFamily="66" charset="0"/>
              </a:rPr>
              <a:t>Baby Photos</a:t>
            </a:r>
          </a:p>
        </p:txBody>
      </p:sp>
      <p:pic>
        <p:nvPicPr>
          <p:cNvPr id="7170" name="Picture 2" descr="Baby Read Book, Smart Kid Boy in Glasses and Graduation Hat, Early Children Education Baby Read Book, Smart Kid Boy in Glasses and Graduation Hat, Early Children Education, white background baby graduation stock pictures, royalty-free photos &amp; images">
            <a:extLst>
              <a:ext uri="{FF2B5EF4-FFF2-40B4-BE49-F238E27FC236}">
                <a16:creationId xmlns:a16="http://schemas.microsoft.com/office/drawing/2014/main" id="{43F562CD-A2FF-1B1C-9FE6-7589BEE402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895" r="2326"/>
          <a:stretch/>
        </p:blipFill>
        <p:spPr bwMode="auto">
          <a:xfrm>
            <a:off x="-1" y="10"/>
            <a:ext cx="5151179"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7175" name="Straight Connector 7174">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F808A0F-B343-5776-EA14-7D5DA2766543}"/>
              </a:ext>
            </a:extLst>
          </p:cNvPr>
          <p:cNvSpPr>
            <a:spLocks noGrp="1"/>
          </p:cNvSpPr>
          <p:nvPr>
            <p:ph idx="1"/>
          </p:nvPr>
        </p:nvSpPr>
        <p:spPr>
          <a:xfrm>
            <a:off x="5457825" y="2551176"/>
            <a:ext cx="5855114" cy="3591207"/>
          </a:xfrm>
        </p:spPr>
        <p:txBody>
          <a:bodyPr>
            <a:normAutofit/>
          </a:bodyPr>
          <a:lstStyle/>
          <a:p>
            <a:pPr marL="0" indent="0" algn="ctr">
              <a:buNone/>
            </a:pPr>
            <a:r>
              <a:rPr lang="en-US" sz="3200">
                <a:latin typeface="Century Gothic" panose="020B0502020202020204" pitchFamily="34" charset="0"/>
              </a:rPr>
              <a:t>All graduates are encouraged to send in a baby photo for the Graduation Slide Show.</a:t>
            </a:r>
          </a:p>
          <a:p>
            <a:pPr marL="0" indent="0">
              <a:buNone/>
            </a:pPr>
            <a:endParaRPr lang="en-US" sz="3200">
              <a:latin typeface="Century Gothic" panose="020B0502020202020204" pitchFamily="34" charset="0"/>
            </a:endParaRPr>
          </a:p>
          <a:p>
            <a:pPr marL="0" indent="0" algn="ctr">
              <a:buNone/>
            </a:pPr>
            <a:r>
              <a:rPr lang="en-US" sz="3200">
                <a:latin typeface="Century Gothic" panose="020B0502020202020204" pitchFamily="34" charset="0"/>
              </a:rPr>
              <a:t>Photos can be sent to </a:t>
            </a:r>
            <a:r>
              <a:rPr lang="en-US" sz="3200" b="1">
                <a:latin typeface="Century Gothic" panose="020B0502020202020204" pitchFamily="34" charset="0"/>
              </a:rPr>
              <a:t>chsgrad@rvschools.ab.ca</a:t>
            </a:r>
          </a:p>
        </p:txBody>
      </p:sp>
      <p:pic>
        <p:nvPicPr>
          <p:cNvPr id="6" name="Picture 5" descr="A red letter on a black background&#10;&#10;Description automatically generated">
            <a:extLst>
              <a:ext uri="{FF2B5EF4-FFF2-40B4-BE49-F238E27FC236}">
                <a16:creationId xmlns:a16="http://schemas.microsoft.com/office/drawing/2014/main" id="{4FCAE632-CC22-5386-10D0-9546B5983A47}"/>
              </a:ext>
            </a:extLst>
          </p:cNvPr>
          <p:cNvPicPr>
            <a:picLocks noChangeAspect="1"/>
          </p:cNvPicPr>
          <p:nvPr/>
        </p:nvPicPr>
        <p:blipFill>
          <a:blip r:embed="rId3"/>
          <a:stretch>
            <a:fillRect/>
          </a:stretch>
        </p:blipFill>
        <p:spPr>
          <a:xfrm>
            <a:off x="10801836" y="5730172"/>
            <a:ext cx="1293136" cy="999241"/>
          </a:xfrm>
          <a:prstGeom prst="rect">
            <a:avLst/>
          </a:prstGeom>
        </p:spPr>
      </p:pic>
    </p:spTree>
    <p:extLst>
      <p:ext uri="{BB962C8B-B14F-4D97-AF65-F5344CB8AC3E}">
        <p14:creationId xmlns:p14="http://schemas.microsoft.com/office/powerpoint/2010/main" val="2342421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B36FA-65C7-22C3-4D15-BC36CB25CB58}"/>
              </a:ext>
            </a:extLst>
          </p:cNvPr>
          <p:cNvSpPr>
            <a:spLocks noGrp="1"/>
          </p:cNvSpPr>
          <p:nvPr>
            <p:ph type="title"/>
          </p:nvPr>
        </p:nvSpPr>
        <p:spPr>
          <a:xfrm>
            <a:off x="640080" y="5897879"/>
            <a:ext cx="10911840" cy="640081"/>
          </a:xfrm>
        </p:spPr>
        <p:txBody>
          <a:bodyPr vert="horz" lIns="91440" tIns="45720" rIns="91440" bIns="45720" rtlCol="0" anchor="ctr">
            <a:normAutofit fontScale="90000"/>
          </a:bodyPr>
          <a:lstStyle/>
          <a:p>
            <a:pPr algn="ctr"/>
            <a:r>
              <a:rPr lang="en-US" sz="6000" b="1">
                <a:latin typeface="Arial" panose="020B0604020202020204" pitchFamily="34" charset="0"/>
                <a:cs typeface="Arial" panose="020B0604020202020204" pitchFamily="34" charset="0"/>
                <a:sym typeface="Cambria"/>
              </a:rPr>
              <a:t>GET YOUR DUCKS IN A ROW!</a:t>
            </a:r>
            <a:br>
              <a:rPr lang="en-US" sz="2000" b="1">
                <a:sym typeface="Cambria"/>
              </a:rPr>
            </a:br>
            <a:endParaRPr lang="en-US" sz="2000"/>
          </a:p>
        </p:txBody>
      </p:sp>
      <p:pic>
        <p:nvPicPr>
          <p:cNvPr id="4" name="Google Shape;162;p22">
            <a:extLst>
              <a:ext uri="{FF2B5EF4-FFF2-40B4-BE49-F238E27FC236}">
                <a16:creationId xmlns:a16="http://schemas.microsoft.com/office/drawing/2014/main" id="{2D7600AB-6B31-184E-5DA5-84B0A11C3715}"/>
              </a:ext>
            </a:extLst>
          </p:cNvPr>
          <p:cNvPicPr preferRelativeResize="0">
            <a:picLocks noGrp="1"/>
          </p:cNvPicPr>
          <p:nvPr>
            <p:ph idx="1"/>
          </p:nvPr>
        </p:nvPicPr>
        <p:blipFill rotWithShape="1">
          <a:blip r:embed="rId2"/>
          <a:srcRect l="6940"/>
          <a:stretch/>
        </p:blipFill>
        <p:spPr>
          <a:xfrm>
            <a:off x="640080" y="640080"/>
            <a:ext cx="10911840" cy="4836795"/>
          </a:xfrm>
          <a:prstGeom prst="rect">
            <a:avLst/>
          </a:prstGeom>
          <a:noFill/>
          <a:ln w="19050">
            <a:solidFill>
              <a:schemeClr val="tx1"/>
            </a:solidFill>
            <a:miter lim="800000"/>
          </a:ln>
        </p:spPr>
      </p:pic>
      <p:pic>
        <p:nvPicPr>
          <p:cNvPr id="3" name="Picture 2" descr="A red letter on a black background&#10;&#10;Description automatically generated">
            <a:extLst>
              <a:ext uri="{FF2B5EF4-FFF2-40B4-BE49-F238E27FC236}">
                <a16:creationId xmlns:a16="http://schemas.microsoft.com/office/drawing/2014/main" id="{3D6EA247-D2FB-D999-CA4E-EAB0B1597068}"/>
              </a:ext>
            </a:extLst>
          </p:cNvPr>
          <p:cNvPicPr>
            <a:picLocks noChangeAspect="1"/>
          </p:cNvPicPr>
          <p:nvPr/>
        </p:nvPicPr>
        <p:blipFill>
          <a:blip r:embed="rId3"/>
          <a:stretch>
            <a:fillRect/>
          </a:stretch>
        </p:blipFill>
        <p:spPr>
          <a:xfrm>
            <a:off x="10905352" y="5718298"/>
            <a:ext cx="1293136" cy="999241"/>
          </a:xfrm>
          <a:prstGeom prst="rect">
            <a:avLst/>
          </a:prstGeom>
        </p:spPr>
      </p:pic>
    </p:spTree>
    <p:extLst>
      <p:ext uri="{BB962C8B-B14F-4D97-AF65-F5344CB8AC3E}">
        <p14:creationId xmlns:p14="http://schemas.microsoft.com/office/powerpoint/2010/main" val="234836231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58491332DC1542857C887C215800BA" ma:contentTypeVersion="13" ma:contentTypeDescription="Create a new document." ma:contentTypeScope="" ma:versionID="86f52841fc3f68a36c724a53c9fd8ddc">
  <xsd:schema xmlns:xsd="http://www.w3.org/2001/XMLSchema" xmlns:xs="http://www.w3.org/2001/XMLSchema" xmlns:p="http://schemas.microsoft.com/office/2006/metadata/properties" xmlns:ns2="24906955-9226-4634-aa26-0426731c062d" xmlns:ns3="e76726b8-6e3f-4028-95ef-1e6a99421d08" targetNamespace="http://schemas.microsoft.com/office/2006/metadata/properties" ma:root="true" ma:fieldsID="3c91fa529d75e5b35fb5be222b6834f3" ns2:_="" ns3:_="">
    <xsd:import namespace="24906955-9226-4634-aa26-0426731c062d"/>
    <xsd:import namespace="e76726b8-6e3f-4028-95ef-1e6a99421d0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a891b8cdea4442dfbefd7bf3d7a13a6c" minOccurs="0"/>
                <xsd:element ref="ns3:TaxCatchAll"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906955-9226-4634-aa26-0426731c06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a891b8cdea4442dfbefd7bf3d7a13a6c" ma:index="13" ma:taxonomy="true" ma:internalName="a891b8cdea4442dfbefd7bf3d7a13a6c" ma:taxonomyFieldName="School_x0020_Year" ma:displayName="School Year" ma:default="" ma:fieldId="{a891b8cd-ea44-42df-befd-7bf3d7a13a6c}" ma:sspId="69552d6c-f441-44ac-b641-b7f98452c702" ma:termSetId="3a46d407-33dd-4b59-bfc3-26628fcd310c" ma:anchorId="00000000-0000-0000-0000-000000000000" ma:open="fals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76726b8-6e3f-4028-95ef-1e6a99421d0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52b1a0a-d38b-467b-bbf3-ec0f3ca7a945}" ma:internalName="TaxCatchAll" ma:showField="CatchAllData" ma:web="e76726b8-6e3f-4028-95ef-1e6a99421d08">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891b8cdea4442dfbefd7bf3d7a13a6c xmlns="24906955-9226-4634-aa26-0426731c062d">
      <Terms xmlns="http://schemas.microsoft.com/office/infopath/2007/PartnerControls"/>
    </a891b8cdea4442dfbefd7bf3d7a13a6c>
    <TaxCatchAll xmlns="e76726b8-6e3f-4028-95ef-1e6a99421d08" xsi:nil="true"/>
  </documentManagement>
</p:properties>
</file>

<file path=customXml/itemProps1.xml><?xml version="1.0" encoding="utf-8"?>
<ds:datastoreItem xmlns:ds="http://schemas.openxmlformats.org/officeDocument/2006/customXml" ds:itemID="{0555A097-1AC2-4586-A867-0212090DBEC6}">
  <ds:schemaRefs>
    <ds:schemaRef ds:uri="http://schemas.microsoft.com/sharepoint/v3/contenttype/forms"/>
  </ds:schemaRefs>
</ds:datastoreItem>
</file>

<file path=customXml/itemProps2.xml><?xml version="1.0" encoding="utf-8"?>
<ds:datastoreItem xmlns:ds="http://schemas.openxmlformats.org/officeDocument/2006/customXml" ds:itemID="{4FB4454F-F1A5-4636-B7FA-60D4CF231D44}">
  <ds:schemaRefs>
    <ds:schemaRef ds:uri="24906955-9226-4634-aa26-0426731c062d"/>
    <ds:schemaRef ds:uri="e76726b8-6e3f-4028-95ef-1e6a99421d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4514BC5-C59B-4A36-9894-50E4E080A96E}">
  <ds:schemaRefs>
    <ds:schemaRef ds:uri="24906955-9226-4634-aa26-0426731c062d"/>
    <ds:schemaRef ds:uri="85cec18d-ca0f-41af-8156-4b4affcda68b"/>
    <ds:schemaRef ds:uri="de59d322-f244-4106-a6fe-cb02646ad782"/>
    <ds:schemaRef ds:uri="e76726b8-6e3f-4028-95ef-1e6a99421d0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2103</TotalTime>
  <Words>1285</Words>
  <Application>Microsoft Office PowerPoint</Application>
  <PresentationFormat>Widescreen</PresentationFormat>
  <Paragraphs>187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  Cochrane High School</vt:lpstr>
      <vt:lpstr>Welcome Class of 2025</vt:lpstr>
      <vt:lpstr>Who does what?</vt:lpstr>
      <vt:lpstr>PowerPoint Presentation</vt:lpstr>
      <vt:lpstr>PowerPoint Presentation</vt:lpstr>
      <vt:lpstr>PowerPoint Presentation</vt:lpstr>
      <vt:lpstr>Grad Fees</vt:lpstr>
      <vt:lpstr>Baby Photos</vt:lpstr>
      <vt:lpstr>GET YOUR DUCKS IN A ROW! </vt:lpstr>
      <vt:lpstr>PowerPoint Presentation</vt:lpstr>
      <vt:lpstr>How &amp; when we monitor . . .  </vt:lpstr>
      <vt:lpstr>How &amp; when YOU monitor . . . </vt:lpstr>
      <vt:lpstr>PowerPoint Presentation</vt:lpstr>
      <vt:lpstr>Why is MyPass Essential?</vt:lpstr>
      <vt:lpstr>PowerPoint Presentation</vt:lpstr>
      <vt:lpstr>PowerPoint Presentation</vt:lpstr>
      <vt:lpstr>PowerPoint Presentation</vt:lpstr>
      <vt:lpstr>UNIVERSITY APPLICATIONS  ARE OPEN</vt:lpstr>
      <vt:lpstr>SCHOLARSHIPS Where to Look...​</vt:lpstr>
      <vt:lpstr>School-Nominated Awards</vt:lpstr>
      <vt:lpstr>Local Scholarships Require an Application Package</vt:lpstr>
      <vt:lpstr>There is NO one place where all scholarships are housed. You will need to commit time, creative Googling, and investigative skills to find the best scholarships for you.</vt:lpstr>
      <vt:lpstr>Indigenous Students</vt:lpstr>
      <vt:lpstr>Upcoming Open Houses</vt:lpstr>
      <vt:lpstr>PowerPoint Presentation</vt:lpstr>
      <vt:lpstr>Post-Secondary Presentations  (at lunch in room 1062)</vt:lpstr>
      <vt:lpstr>Upcoming Presentation</vt:lpstr>
      <vt:lpstr>PowerPoint Presentation</vt:lpstr>
      <vt:lpstr>PowerPoint Presentation</vt:lpstr>
      <vt:lpstr>Banquet Info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Cochrane High School</dc:title>
  <dc:creator>Tricia Lebel</dc:creator>
  <cp:lastModifiedBy>Tricia Lebel</cp:lastModifiedBy>
  <cp:revision>498</cp:revision>
  <dcterms:created xsi:type="dcterms:W3CDTF">2023-10-03T02:52:42Z</dcterms:created>
  <dcterms:modified xsi:type="dcterms:W3CDTF">2024-10-15T17:18:40Z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0x010100B758491332DC1542857C887C215800BA</vt:lpwstr>
  </property>
  <property fmtid="{D5CDD505-2E9C-101B-9397-08002B2CF9AE}" pid="3" name="School Year">
    <vt:lpwstr/>
  </property>
  <property fmtid="{D5CDD505-2E9C-101B-9397-08002B2CF9AE}" pid="4" name="School_x0020_Year">
    <vt:lpwstr/>
  </property>
</Properties>
</file>