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50" r:id="rId1"/>
  </p:sldMasterIdLst>
  <p:notesMasterIdLst>
    <p:notesMasterId r:id="rId16"/>
  </p:notesMasterIdLst>
  <p:handoutMasterIdLst>
    <p:handoutMasterId r:id="rId17"/>
  </p:handoutMasterIdLst>
  <p:sldIdLst>
    <p:sldId id="256" r:id="rId2"/>
    <p:sldId id="279" r:id="rId3"/>
    <p:sldId id="283" r:id="rId4"/>
    <p:sldId id="284" r:id="rId5"/>
    <p:sldId id="280" r:id="rId6"/>
    <p:sldId id="282" r:id="rId7"/>
    <p:sldId id="257" r:id="rId8"/>
    <p:sldId id="268" r:id="rId9"/>
    <p:sldId id="266" r:id="rId10"/>
    <p:sldId id="277" r:id="rId11"/>
    <p:sldId id="275" r:id="rId12"/>
    <p:sldId id="281" r:id="rId13"/>
    <p:sldId id="276"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8" d="100"/>
          <a:sy n="148" d="100"/>
        </p:scale>
        <p:origin x="-13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2" d="100"/>
          <a:sy n="112" d="100"/>
        </p:scale>
        <p:origin x="-424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D50D9E-12D2-064A-B79F-7008C14FB41A}" type="datetimeFigureOut">
              <a:rPr lang="en-US" smtClean="0"/>
              <a:pPr/>
              <a:t>3/10/13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1659C5-D37F-CB48-8BE7-518DFFF65F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7937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63DA2-C49D-0349-98CD-BC7FF1434845}" type="datetimeFigureOut">
              <a:rPr lang="en-US" smtClean="0"/>
              <a:pPr/>
              <a:t>3/10/13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7B111-241E-6C48-8B17-95CBF6F1C58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3897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495300"/>
            <a:ext cx="4572000" cy="3429000"/>
          </a:xfrm>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i="1" u="sng" dirty="0" smtClean="0"/>
              <a:t>How do you do triangulation?</a:t>
            </a:r>
            <a:endParaRPr lang="en-US" dirty="0" smtClean="0"/>
          </a:p>
          <a:p>
            <a:r>
              <a:rPr lang="en-CA" dirty="0" smtClean="0"/>
              <a:t>•  You measure the distance of an object indirectly by making an imaginary triangle between the observer and the object (i.e. star) whose distance you want to measure. </a:t>
            </a:r>
            <a:endParaRPr lang="en-US" dirty="0" smtClean="0"/>
          </a:p>
          <a:p>
            <a:r>
              <a:rPr lang="en-CA" dirty="0" smtClean="0"/>
              <a:t>• Make a base line with the object to be measured in between the 2 points A and B.  The larger the baseline the more accurate the distance you calculate.</a:t>
            </a:r>
            <a:endParaRPr lang="en-US" dirty="0" smtClean="0"/>
          </a:p>
          <a:p>
            <a:r>
              <a:rPr lang="en-CA" dirty="0" smtClean="0"/>
              <a:t>• Make a line from the two points to the object and measure the two angles  using some form of protractor</a:t>
            </a:r>
            <a:endParaRPr lang="en-US" dirty="0" smtClean="0"/>
          </a:p>
          <a:p>
            <a:r>
              <a:rPr lang="en-CA" dirty="0" smtClean="0"/>
              <a:t>• Make a scale diagram (i.e. 1 cm = 10m) of the imaginary triangle to calculate the distance using a baseline ‘S’ with a number of cm that will fit on the page.  The imaginary triangle will have the same angles as the real world triangle.</a:t>
            </a:r>
          </a:p>
          <a:p>
            <a:r>
              <a:rPr lang="en-CA" dirty="0" smtClean="0"/>
              <a:t>IMPORTANT:  The ratio D/S for the imaginary triangle will be the same ratio D/S for the real world triangle when the triangles share the same angles A &amp; B.</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since the solar system is so large we need a large unit of measurement, the </a:t>
            </a:r>
            <a:r>
              <a:rPr lang="en-CA" b="1" dirty="0" smtClean="0"/>
              <a:t>astronomical unit</a:t>
            </a:r>
            <a:r>
              <a:rPr lang="en-CA" dirty="0" smtClean="0"/>
              <a:t>: </a:t>
            </a:r>
            <a:r>
              <a:rPr lang="en-CA" b="1" dirty="0" smtClean="0"/>
              <a:t>1 AU</a:t>
            </a:r>
            <a:r>
              <a:rPr lang="en-CA" dirty="0" smtClean="0"/>
              <a:t> </a:t>
            </a:r>
            <a:r>
              <a:rPr lang="en-CA" b="1" dirty="0" smtClean="0"/>
              <a:t>is the distance from the Earth to the Sun</a:t>
            </a:r>
            <a:r>
              <a:rPr lang="en-CA" dirty="0" smtClean="0"/>
              <a:t> = </a:t>
            </a:r>
            <a:r>
              <a:rPr lang="en-US" b="1" dirty="0" smtClean="0"/>
              <a:t>150 million km</a:t>
            </a:r>
            <a:r>
              <a:rPr lang="en-US" dirty="0" smtClean="0"/>
              <a:t> </a:t>
            </a:r>
          </a:p>
          <a:p>
            <a:pPr lvl="0"/>
            <a:r>
              <a:rPr lang="en-US" i="1" dirty="0" smtClean="0"/>
              <a:t>the nearest star to the Earth is </a:t>
            </a:r>
            <a:r>
              <a:rPr lang="en-US" i="1" dirty="0" err="1" smtClean="0"/>
              <a:t>Proxima</a:t>
            </a:r>
            <a:r>
              <a:rPr lang="en-US" i="1" dirty="0" smtClean="0"/>
              <a:t> </a:t>
            </a:r>
            <a:r>
              <a:rPr lang="en-US" i="1" dirty="0" err="1" smtClean="0"/>
              <a:t>Centari</a:t>
            </a:r>
            <a:r>
              <a:rPr lang="en-US" i="1" dirty="0" smtClean="0"/>
              <a:t>, 272 000 AU</a:t>
            </a:r>
            <a:endParaRPr lang="en-US" dirty="0" smtClean="0"/>
          </a:p>
          <a:p>
            <a:pPr lvl="0"/>
            <a:r>
              <a:rPr lang="en-US" i="1" dirty="0" smtClean="0"/>
              <a:t>The nearest galaxy to the milky way is Andromeda: 2 million light years away.</a:t>
            </a:r>
            <a:endParaRPr lang="en-US" dirty="0" smtClean="0"/>
          </a:p>
          <a:p>
            <a:pPr lvl="0"/>
            <a:r>
              <a:rPr lang="en-US" i="1" dirty="0" smtClean="0"/>
              <a:t>The visible universe (from telescopes) has a diameter of 28 Billion light years</a:t>
            </a:r>
            <a:endParaRPr lang="en-US" dirty="0" smtClean="0"/>
          </a:p>
          <a:p>
            <a:r>
              <a:rPr lang="en-US" dirty="0" smtClean="0"/>
              <a:t>• But the universe is so much larger than our solar system, using AU outside our solar system is impractical (it would be like using mm to measure distances across Canada).  So astronomers created the </a:t>
            </a:r>
            <a:r>
              <a:rPr lang="en-US" b="1" dirty="0" smtClean="0"/>
              <a:t>light year: the distance light travels in one year (63 240 AU).  </a:t>
            </a:r>
            <a:endParaRPr lang="en-US" dirty="0" smtClean="0"/>
          </a:p>
          <a:p>
            <a:r>
              <a:rPr lang="en-US" b="1" dirty="0" smtClean="0"/>
              <a:t>•  Light travels at 300 000 km/</a:t>
            </a:r>
            <a:r>
              <a:rPr lang="en-US" b="1" dirty="0" err="1" smtClean="0"/>
              <a:t>s</a:t>
            </a:r>
            <a:r>
              <a:rPr lang="en-US" b="1" dirty="0" smtClean="0"/>
              <a:t>.  1 light year = 9.5 trillion (9.5 </a:t>
            </a:r>
            <a:r>
              <a:rPr lang="en-US" b="1" dirty="0" err="1" smtClean="0"/>
              <a:t>x</a:t>
            </a:r>
            <a:r>
              <a:rPr lang="en-US" b="1" dirty="0" smtClean="0"/>
              <a:t> 10</a:t>
            </a:r>
            <a:r>
              <a:rPr lang="en-US" b="1" baseline="30000" dirty="0" smtClean="0"/>
              <a:t>12</a:t>
            </a:r>
            <a:r>
              <a:rPr lang="en-US" b="1" dirty="0" smtClean="0"/>
              <a:t>) km.  Calculate how many light years </a:t>
            </a:r>
            <a:r>
              <a:rPr lang="en-US" b="1" dirty="0" err="1" smtClean="0"/>
              <a:t>Proxima</a:t>
            </a:r>
            <a:r>
              <a:rPr lang="en-US" b="1" dirty="0" smtClean="0"/>
              <a:t> Centauri is from Earth.  ___________</a:t>
            </a:r>
            <a:endParaRPr lang="en-US" dirty="0" smtClean="0"/>
          </a:p>
          <a:p>
            <a:endParaRPr lang="en-US"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388257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676275"/>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676275"/>
            <a:ext cx="4572000" cy="3429000"/>
          </a:xfrm>
        </p:spPr>
      </p:sp>
      <p:sp>
        <p:nvSpPr>
          <p:cNvPr id="3" name="Notes Placeholder 2"/>
          <p:cNvSpPr>
            <a:spLocks noGrp="1"/>
          </p:cNvSpPr>
          <p:nvPr>
            <p:ph type="body" idx="1"/>
          </p:nvPr>
        </p:nvSpPr>
        <p:spPr/>
        <p:txBody>
          <a:bodyPr>
            <a:normAutofit fontScale="47500" lnSpcReduction="20000"/>
          </a:bodyPr>
          <a:lstStyle/>
          <a:p>
            <a:r>
              <a:rPr lang="en-US" b="1" dirty="0"/>
              <a:t>AM/FM Radio Waves</a:t>
            </a:r>
          </a:p>
          <a:p>
            <a:r>
              <a:rPr lang="en-US" dirty="0"/>
              <a:t>This week's experiment comes from a question that I received about which is better, AM or FM radio. As we shall see, the answer depends on what you are looking for. To try this, you will need:</a:t>
            </a:r>
          </a:p>
          <a:p>
            <a:r>
              <a:rPr lang="en-US" dirty="0"/>
              <a:t>- an AM/FM radio. This can be either a portable radio or the radio in your car. Do not use internet radio, as that will not work for this experiment. - a rope about 6-10 feet long</a:t>
            </a:r>
          </a:p>
          <a:p>
            <a:r>
              <a:rPr lang="en-US" dirty="0"/>
              <a:t>We will begin by listening to some radio stations. Set your radio to the AM setting, and slowly scan through the stations. Listen to each station, to see how clear the reception is, how much static you can hear, and the radio stations call letters. The call letters will be four letters, such as WJRK. Write down the information for each station you can find.</a:t>
            </a:r>
          </a:p>
          <a:p>
            <a:r>
              <a:rPr lang="en-US" dirty="0"/>
              <a:t>Then do the same thing with the FM stations, again taking notes on reception, static, and call letters. When you are finished, go online, and look up the radio stations that you heard. I did a search for "Jacksonville radio stations" and found most of the stations that I picked up. For each station that you found, write down what city it is located in.</a:t>
            </a:r>
          </a:p>
          <a:p>
            <a:r>
              <a:rPr lang="en-US" dirty="0"/>
              <a:t>Compare the two lists. Do you see a difference? You probably found that the AM stations tended to have more static, but that you could pick up stations from far away. With FM, the signal was clearer, but all of the stations were fairly local.</a:t>
            </a:r>
          </a:p>
          <a:p>
            <a:r>
              <a:rPr lang="en-US" dirty="0"/>
              <a:t>The next step in our experiment requires you to move around a bit. Switch your radio back to AM, and tune it to a station that you like. If you are using the radio in your car, drive around a bit. Notice what happens to your radio reception when you drive into a parking garage, under an overpass, or when you cross a bridge that has metal supports. You will probably find that the reception becomes much worse, and the station may disappear until you exit the structure. If you are using a hand held radio, put on your ear phones, and try walking around your local shopping mall or grocery store. You should notice the same thing, with your signal varying a LOT, depending on where you are.</a:t>
            </a:r>
          </a:p>
          <a:p>
            <a:r>
              <a:rPr lang="en-US" dirty="0"/>
              <a:t>Switch back to the FM setting, and find a station that you like. Then try listening in the same places (parking garage, shopping mall, etc.) Try finding a dead spot for the AM radio, and then switching to an FM station while you are still in the same spot.</a:t>
            </a:r>
          </a:p>
          <a:p>
            <a:r>
              <a:rPr lang="en-US" dirty="0"/>
              <a:t>You will probably find that dead spots are fairly common with AM stations, while FM stations are usually clear pretty much where ever you go.</a:t>
            </a:r>
          </a:p>
          <a:p>
            <a:r>
              <a:rPr lang="en-US" dirty="0"/>
              <a:t>OK, so why the difference? To understand that, we need to know what AM and FM stand for. In both, the "M" stands for modulation. Modulation is a series of changes that you use to send a signal. For example, if you were using a flash light to send Morse code signals, you would turn the light on and off in a pattern of dots and dashes. This is known as PM, which stands for pulse modulation. You are sending the signal by using patterns of pulses.</a:t>
            </a:r>
          </a:p>
          <a:p>
            <a:r>
              <a:rPr lang="en-US" dirty="0"/>
              <a:t>AM stands for amplitude modulation. That word amplitude sounds an awful lot like the word amplifier, and with good reason. Amplifiers make a signal stronger, for example, a musical amplifier can make your radio louder. For AM, the radio signal varies in how strong the waves are.</a:t>
            </a:r>
          </a:p>
          <a:p>
            <a:r>
              <a:rPr lang="en-US" dirty="0"/>
              <a:t>Since we can't see the radio waves, lets use the rope to understand. Tie one end of the rope to a door knob. Hold the other end of the rope, and move away from the door until the rope is fairly straight, but still a little slack. Start moving your hand up and down to form waves in the rope. Notice that you can move your hand gently to produce small waves, and you can move your hand more forcefully to produce tall waves. You are modulating the amplitude of the waves.</a:t>
            </a:r>
          </a:p>
          <a:p>
            <a:r>
              <a:rPr lang="en-US" dirty="0"/>
              <a:t>FM stands for frequency modulation. With radio waves, as with other waves, frequency tells us how frequently the waves are passing. We can illustrate that with the rope too. This time, instead of changing the amount of force you use to shake the rope, change how quickly you shake the rope. You will find that you can shake it slowly to make waves that are far apart, or you can shake it quickly to make waves that are close together. You are modulating the frequency of the waves in the rope.</a:t>
            </a:r>
          </a:p>
          <a:p>
            <a:r>
              <a:rPr lang="en-US" dirty="0"/>
              <a:t>The strength of a signal tends to vary by distance and location. Changes in strength cause changes in amplitude (AM), but not changes in frequency (FM.) This causes AM stations to have more static and interference than FM stations.</a:t>
            </a:r>
          </a:p>
          <a:p>
            <a:r>
              <a:rPr lang="en-US" dirty="0"/>
              <a:t>Another big difference between AM and FM is the length of the waves. For FM, the waves are fairly short, usually around nine to twelve feet. Short waves are much better at getting into buildings, bridges, and other metal structures, but they are easily blocked by large objects, such as mountains, and they do not travel very far.</a:t>
            </a:r>
          </a:p>
          <a:p>
            <a:r>
              <a:rPr lang="en-US" dirty="0"/>
              <a:t>For AM, the waves are much longer, often more than a mile long. These long waves are easily blocked by metal structures, making it difficult to get good reception in bridges, stores, and parking garages. On the other hand, the long waves are much better at moving around mountains, and they can travel hundreds of miles, letting you hear stations in distant cities.</a:t>
            </a:r>
          </a:p>
          <a:p>
            <a:r>
              <a:rPr lang="en-US" dirty="0"/>
              <a:t>So which is better? Well, that depends on what you want. For listening to local stations, FM tends to give a much better signal, with good reception in most locations. On the other hand, if you are on a long trip, FM stations tend to fade quickly as you drive along, while you may be able to listen to the same AM station for hours before you lose the signal. If you are on a camping trip, or somewhere away from cities, AM stations may be the only stations that you can pick up.</a:t>
            </a:r>
          </a:p>
          <a:p>
            <a:r>
              <a:rPr lang="en-US" dirty="0"/>
              <a:t>So get out your radio, and do some testing. Just remember that this is a test. This is only a test. In the event of a real emergency, you would be directed to the nearest ice cream shop for some emergency rations.</a:t>
            </a:r>
          </a:p>
        </p:txBody>
      </p:sp>
      <p:sp>
        <p:nvSpPr>
          <p:cNvPr id="4" name="Slide Number Placeholder 3"/>
          <p:cNvSpPr>
            <a:spLocks noGrp="1"/>
          </p:cNvSpPr>
          <p:nvPr>
            <p:ph type="sldNum" sz="quarter" idx="10"/>
          </p:nvPr>
        </p:nvSpPr>
        <p:spPr/>
        <p:txBody>
          <a:bodyPr/>
          <a:lstStyle/>
          <a:p>
            <a:fld id="{4997B111-241E-6C48-8B17-95CBF6F1C58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 telescopes used visible light to learn about the stars. Look at the electromagnetic spectrum on page 393.  Visible light is only one small part of the </a:t>
            </a:r>
            <a:r>
              <a:rPr lang="en-US" b="1" dirty="0" smtClean="0"/>
              <a:t>electromagnetic radiation</a:t>
            </a:r>
            <a:r>
              <a:rPr lang="en-US" dirty="0" smtClean="0"/>
              <a:t> given off by stars.  Stars give off lots of other electromagnetic radiation (radio waves, infrared waves, etc).  Analyzing these other rays give scientists more information about the composition and properties of stars. </a:t>
            </a:r>
            <a:endParaRPr lang="en-US"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 </a:t>
            </a:r>
            <a:r>
              <a:rPr lang="en-US" b="1" dirty="0" smtClean="0"/>
              <a:t>Karl </a:t>
            </a:r>
            <a:r>
              <a:rPr lang="en-US" b="1" dirty="0" err="1" smtClean="0"/>
              <a:t>Jansky</a:t>
            </a:r>
            <a:r>
              <a:rPr lang="en-US" b="1" dirty="0" smtClean="0"/>
              <a:t> (1932) </a:t>
            </a:r>
            <a:r>
              <a:rPr lang="en-US" dirty="0" smtClean="0"/>
              <a:t>was an engineer for Bell Telephone.  They were having trouble with radio emissions that were interfering with their telephone industry.  </a:t>
            </a:r>
            <a:r>
              <a:rPr lang="en-US" dirty="0" err="1" smtClean="0"/>
              <a:t>Jansky</a:t>
            </a:r>
            <a:r>
              <a:rPr lang="en-US" dirty="0" smtClean="0"/>
              <a:t> build a radio telescope and learned that the interfering radio waves were coming from outer space!</a:t>
            </a:r>
          </a:p>
          <a:p>
            <a:r>
              <a:rPr lang="en-US" b="1" dirty="0" smtClean="0"/>
              <a:t>Radio astronomy </a:t>
            </a:r>
            <a:r>
              <a:rPr lang="en-US" dirty="0" smtClean="0"/>
              <a:t>uses radio waves to learn about the stars.  </a:t>
            </a:r>
            <a:r>
              <a:rPr lang="en-US" b="1" dirty="0" smtClean="0"/>
              <a:t>Radio objects</a:t>
            </a:r>
            <a:r>
              <a:rPr lang="en-US" dirty="0" smtClean="0"/>
              <a:t>, like stars, are celestial bodies that give off large amounts of radio waves. </a:t>
            </a:r>
          </a:p>
          <a:p>
            <a:r>
              <a:rPr lang="en-US" dirty="0" smtClean="0"/>
              <a:t>Using </a:t>
            </a:r>
            <a:r>
              <a:rPr lang="en-US" b="1" dirty="0" smtClean="0"/>
              <a:t>radio telescopes</a:t>
            </a:r>
            <a:r>
              <a:rPr lang="en-US" dirty="0" smtClean="0"/>
              <a:t> scientists could capture the radio waves from radio objects.  This was a big advancement: radio waves can penetrate dust clouds in space whereas light cannot, so now astronomers could study celestial objects they had never seen before because they are blocked by space dust. </a:t>
            </a:r>
          </a:p>
          <a:p>
            <a:r>
              <a:rPr lang="en-US" b="1" dirty="0" smtClean="0"/>
              <a:t>Radio telescopes have to be much larger than optical telescopes</a:t>
            </a:r>
            <a:r>
              <a:rPr lang="en-US" dirty="0" smtClean="0"/>
              <a:t> because their resolution is not as good as light telescopes because radio waves have such a large wavelength.  Why: think </a:t>
            </a:r>
            <a:r>
              <a:rPr lang="en-US" dirty="0" err="1" smtClean="0"/>
              <a:t>v</a:t>
            </a:r>
            <a:r>
              <a:rPr lang="en-US" dirty="0" smtClean="0"/>
              <a:t> = </a:t>
            </a:r>
            <a:r>
              <a:rPr lang="en-US" dirty="0" err="1" smtClean="0"/>
              <a:t>fλ</a:t>
            </a:r>
            <a:r>
              <a:rPr lang="en-US" dirty="0" smtClean="0"/>
              <a:t>    (speed = frequency </a:t>
            </a:r>
            <a:r>
              <a:rPr lang="en-US" dirty="0" err="1" smtClean="0"/>
              <a:t>x</a:t>
            </a:r>
            <a:r>
              <a:rPr lang="en-US" dirty="0" smtClean="0"/>
              <a:t> wavelength)</a:t>
            </a:r>
          </a:p>
          <a:p>
            <a:r>
              <a:rPr lang="en-US" dirty="0" smtClean="0"/>
              <a:t>How do the radio telescopes </a:t>
            </a:r>
            <a:r>
              <a:rPr lang="en-US" b="1" dirty="0" smtClean="0"/>
              <a:t>“see” </a:t>
            </a:r>
            <a:r>
              <a:rPr lang="en-US" dirty="0" smtClean="0"/>
              <a:t>the stars?  Astronomers use computers to convert the strength of the radio signals to color to produce a radio image of the celestial body they are looking at (stars, galaxies…). (See pg. 395).</a:t>
            </a:r>
          </a:p>
          <a:p>
            <a:r>
              <a:rPr lang="en-US" dirty="0" smtClean="0"/>
              <a:t>Just like light telescopes, scientists use </a:t>
            </a:r>
            <a:r>
              <a:rPr lang="en-US" b="1" dirty="0" err="1" smtClean="0"/>
              <a:t>interferometry</a:t>
            </a:r>
            <a:r>
              <a:rPr lang="en-US" dirty="0" smtClean="0"/>
              <a:t>, linking telescopes that are far away by electrical wires or computers so they act like one large telescope.  The </a:t>
            </a:r>
            <a:r>
              <a:rPr lang="en-US" b="1" dirty="0" smtClean="0"/>
              <a:t>Very Large Array</a:t>
            </a:r>
            <a:r>
              <a:rPr lang="en-US" dirty="0" smtClean="0"/>
              <a:t> </a:t>
            </a:r>
            <a:r>
              <a:rPr lang="en-US" b="1" dirty="0" smtClean="0"/>
              <a:t>(VLA)</a:t>
            </a:r>
            <a:r>
              <a:rPr lang="en-US" dirty="0" smtClean="0"/>
              <a:t> is an example of this, 27 large radio telescopes are electrically connected. (See pg. 396).   It is so accurate that the centimeter marks on a ruler could be seen from 5 km away if the ruler were broadcasting radio waves!</a:t>
            </a:r>
          </a:p>
          <a:p>
            <a:r>
              <a:rPr lang="en-US" dirty="0" smtClean="0"/>
              <a:t>Imagine this!  </a:t>
            </a:r>
            <a:r>
              <a:rPr lang="en-US" b="1" dirty="0" smtClean="0"/>
              <a:t>Very long baseline </a:t>
            </a:r>
            <a:r>
              <a:rPr lang="en-US" b="1" dirty="0" err="1" smtClean="0"/>
              <a:t>interferometry</a:t>
            </a:r>
            <a:r>
              <a:rPr lang="en-US" b="1" dirty="0" smtClean="0"/>
              <a:t> (VLBI). </a:t>
            </a:r>
            <a:r>
              <a:rPr lang="en-US" dirty="0" smtClean="0"/>
              <a:t> Linking radio telescopes can now be done with just computers so astronomers can combine signals from as many radio telescopes on earth or in space as they want!  One VLBI project uses space and ground based telescopes simulating a single dish </a:t>
            </a:r>
            <a:r>
              <a:rPr lang="en-US" b="1" dirty="0" smtClean="0"/>
              <a:t>2x the diameter of Earth! </a:t>
            </a:r>
            <a:endParaRPr lang="en-US" dirty="0" smtClean="0"/>
          </a:p>
          <a:p>
            <a:endParaRPr lang="en-US"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944583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Radio telescopes have to be much larger than optical telescopes</a:t>
            </a:r>
            <a:r>
              <a:rPr lang="en-US" dirty="0" smtClean="0"/>
              <a:t> because their resolution is not as good as light telescopes because radio waves have such a large frequency.</a:t>
            </a:r>
          </a:p>
          <a:p>
            <a:endParaRPr lang="en-US" dirty="0" smtClean="0"/>
          </a:p>
          <a:p>
            <a:r>
              <a:rPr lang="en-US" dirty="0" smtClean="0"/>
              <a:t>How do the radio telescopes </a:t>
            </a:r>
            <a:r>
              <a:rPr lang="en-US" b="1" dirty="0" smtClean="0"/>
              <a:t>“see” </a:t>
            </a:r>
            <a:r>
              <a:rPr lang="en-US" dirty="0" smtClean="0"/>
              <a:t>the stars? Radio telescopes do not “see” anything as the signals are not in the visible spectrum. Astronomers use computers to convert the strength of the radio signals to color to produce a artificial radio image of the celestial body they are looking at (stars, galaxies…). (See pg. 395).</a:t>
            </a:r>
          </a:p>
          <a:p>
            <a:endParaRPr lang="en-US" dirty="0" smtClean="0"/>
          </a:p>
          <a:p>
            <a:r>
              <a:rPr lang="en-US" dirty="0" smtClean="0"/>
              <a:t>Just like light telescopes, scientists use </a:t>
            </a:r>
            <a:r>
              <a:rPr lang="en-US" b="1" dirty="0" err="1" smtClean="0"/>
              <a:t>interferometry</a:t>
            </a:r>
            <a:r>
              <a:rPr lang="en-US" dirty="0" smtClean="0"/>
              <a:t>, linking telescopes that are far away by electrical wires or computers so they act like one large telescope.  The </a:t>
            </a:r>
            <a:r>
              <a:rPr lang="en-US" b="1" dirty="0" smtClean="0"/>
              <a:t>Very Large Array</a:t>
            </a:r>
            <a:r>
              <a:rPr lang="en-US" dirty="0" smtClean="0"/>
              <a:t> </a:t>
            </a:r>
            <a:r>
              <a:rPr lang="en-US" b="1" dirty="0" smtClean="0"/>
              <a:t>(VLA)</a:t>
            </a:r>
            <a:r>
              <a:rPr lang="en-US" dirty="0" smtClean="0"/>
              <a:t> is an example of this, 27 large radio telescopes are electrically connected. (See pg. 396).   It is so accurate that the centimeter marks on a ruler could be seen from 5 km away if the ruler were broadcasting radio waves!</a:t>
            </a:r>
          </a:p>
          <a:p>
            <a:endParaRPr lang="en-US" dirty="0" smtClean="0"/>
          </a:p>
          <a:p>
            <a:r>
              <a:rPr lang="en-US" dirty="0" smtClean="0"/>
              <a:t>Imagine this!  </a:t>
            </a:r>
            <a:r>
              <a:rPr lang="en-US" b="1" dirty="0" smtClean="0"/>
              <a:t>Very long baseline </a:t>
            </a:r>
            <a:r>
              <a:rPr lang="en-US" b="1" dirty="0" err="1" smtClean="0"/>
              <a:t>interferometry</a:t>
            </a:r>
            <a:r>
              <a:rPr lang="en-US" b="1" dirty="0" smtClean="0"/>
              <a:t> (VLBI). </a:t>
            </a:r>
            <a:r>
              <a:rPr lang="en-US" dirty="0" smtClean="0"/>
              <a:t> Linking radio telescopes can now be done with just computers so astronomers can combine signals from as many radio telescopes on earth or in space as they want!  One VLBI project uses space and ground based telescopes simulating a single dish </a:t>
            </a:r>
            <a:r>
              <a:rPr lang="en-US" b="1" dirty="0" smtClean="0"/>
              <a:t>2x the diameter of Earth! </a:t>
            </a:r>
            <a:endParaRPr lang="en-US" dirty="0" smtClean="0"/>
          </a:p>
          <a:p>
            <a:endParaRPr lang="en-US"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CA"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F0B9E01-751D-7942-A4C9-74A208A51D6C}" type="datetimeFigureOut">
              <a:rPr lang="en-US" smtClean="0"/>
              <a:pPr/>
              <a:t>3/10/13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AF0B9E01-751D-7942-A4C9-74A208A51D6C}" type="datetimeFigureOut">
              <a:rPr lang="en-US" smtClean="0"/>
              <a:pPr/>
              <a:t>3/10/13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4EED-B5B1-CA49-85B2-C7CC71C57F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AF0B9E01-751D-7942-A4C9-74A208A51D6C}" type="datetimeFigureOut">
              <a:rPr lang="en-US" smtClean="0"/>
              <a:pPr/>
              <a:t>3/10/13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4EED-B5B1-CA49-85B2-C7CC71C57F35}"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4" name="Date Placeholder 3"/>
          <p:cNvSpPr>
            <a:spLocks noGrp="1"/>
          </p:cNvSpPr>
          <p:nvPr>
            <p:ph type="dt" sz="half" idx="10"/>
          </p:nvPr>
        </p:nvSpPr>
        <p:spPr/>
        <p:txBody>
          <a:bodyPr/>
          <a:lstStyle/>
          <a:p>
            <a:fld id="{AF0B9E01-751D-7942-A4C9-74A208A51D6C}" type="datetimeFigureOut">
              <a:rPr lang="en-US" smtClean="0"/>
              <a:pPr/>
              <a:t>3/10/13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4EED-B5B1-CA49-85B2-C7CC71C57F35}"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F0B9E01-751D-7942-A4C9-74A208A51D6C}" type="datetimeFigureOut">
              <a:rPr lang="en-US" smtClean="0"/>
              <a:pPr/>
              <a:t>3/10/13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AF94E285-444D-4C0C-8BFA-BDB311F86A90}"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CA" smtClean="0"/>
              <a:t>Click to edit Master title style</a:t>
            </a:r>
            <a:endParaRPr kumimoji="0" lang="en-US"/>
          </a:p>
        </p:txBody>
      </p:sp>
      <p:sp>
        <p:nvSpPr>
          <p:cNvPr id="5" name="Date Placeholder 4"/>
          <p:cNvSpPr>
            <a:spLocks noGrp="1"/>
          </p:cNvSpPr>
          <p:nvPr>
            <p:ph type="dt" sz="half" idx="10"/>
          </p:nvPr>
        </p:nvSpPr>
        <p:spPr/>
        <p:txBody>
          <a:bodyPr/>
          <a:lstStyle/>
          <a:p>
            <a:fld id="{AF0B9E01-751D-7942-A4C9-74A208A51D6C}" type="datetimeFigureOut">
              <a:rPr lang="en-US" smtClean="0"/>
              <a:pPr/>
              <a:t>3/10/13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84EED-B5B1-CA49-85B2-C7CC71C57F35}"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7" name="Date Placeholder 6"/>
          <p:cNvSpPr>
            <a:spLocks noGrp="1"/>
          </p:cNvSpPr>
          <p:nvPr>
            <p:ph type="dt" sz="half" idx="10"/>
          </p:nvPr>
        </p:nvSpPr>
        <p:spPr/>
        <p:txBody>
          <a:bodyPr/>
          <a:lstStyle/>
          <a:p>
            <a:fld id="{AF0B9E01-751D-7942-A4C9-74A208A51D6C}" type="datetimeFigureOut">
              <a:rPr lang="en-US" smtClean="0"/>
              <a:pPr/>
              <a:t>3/10/13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84EED-B5B1-CA49-85B2-C7CC71C57F35}"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fld id="{AF0B9E01-751D-7942-A4C9-74A208A51D6C}" type="datetimeFigureOut">
              <a:rPr lang="en-US" smtClean="0"/>
              <a:pPr/>
              <a:t>3/10/13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84EED-B5B1-CA49-85B2-C7CC71C57F35}"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B9E01-751D-7942-A4C9-74A208A51D6C}" type="datetimeFigureOut">
              <a:rPr lang="en-US" smtClean="0"/>
              <a:pPr/>
              <a:t>3/10/13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84EED-B5B1-CA49-85B2-C7CC71C57F35}"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CA"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5" name="Date Placeholder 4"/>
          <p:cNvSpPr>
            <a:spLocks noGrp="1"/>
          </p:cNvSpPr>
          <p:nvPr>
            <p:ph type="dt" sz="half" idx="10"/>
          </p:nvPr>
        </p:nvSpPr>
        <p:spPr/>
        <p:txBody>
          <a:bodyPr/>
          <a:lstStyle/>
          <a:p>
            <a:fld id="{AF0B9E01-751D-7942-A4C9-74A208A51D6C}" type="datetimeFigureOut">
              <a:rPr lang="en-US" smtClean="0"/>
              <a:pPr/>
              <a:t>3/10/13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84EED-B5B1-CA49-85B2-C7CC71C57F35}"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CA"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CA"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5" name="Date Placeholder 4"/>
          <p:cNvSpPr>
            <a:spLocks noGrp="1"/>
          </p:cNvSpPr>
          <p:nvPr>
            <p:ph type="dt" sz="half" idx="10"/>
          </p:nvPr>
        </p:nvSpPr>
        <p:spPr/>
        <p:txBody>
          <a:bodyPr/>
          <a:lstStyle/>
          <a:p>
            <a:fld id="{AF0B9E01-751D-7942-A4C9-74A208A51D6C}" type="datetimeFigureOut">
              <a:rPr lang="en-US" smtClean="0"/>
              <a:pPr/>
              <a:t>3/10/13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84EED-B5B1-CA49-85B2-C7CC71C57F35}"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CA"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F0B9E01-751D-7942-A4C9-74A208A51D6C}" type="datetimeFigureOut">
              <a:rPr lang="en-US" smtClean="0"/>
              <a:pPr/>
              <a:t>3/10/13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7284EED-B5B1-CA49-85B2-C7CC71C57F35}"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642074"/>
            <a:ext cx="6858000" cy="564868"/>
          </a:xfrm>
        </p:spPr>
        <p:txBody>
          <a:bodyPr>
            <a:normAutofit fontScale="90000"/>
          </a:bodyPr>
          <a:lstStyle/>
          <a:p>
            <a:r>
              <a:rPr lang="en-US" dirty="0" smtClean="0"/>
              <a:t>SPACE EXPLORATION UNIT</a:t>
            </a:r>
            <a:endParaRPr lang="en-US" dirty="0"/>
          </a:p>
        </p:txBody>
      </p:sp>
      <p:sp>
        <p:nvSpPr>
          <p:cNvPr id="3" name="Subtitle 2"/>
          <p:cNvSpPr>
            <a:spLocks noGrp="1"/>
          </p:cNvSpPr>
          <p:nvPr>
            <p:ph type="subTitle" idx="1"/>
          </p:nvPr>
        </p:nvSpPr>
        <p:spPr>
          <a:xfrm>
            <a:off x="1219200" y="5206941"/>
            <a:ext cx="6858000" cy="1162242"/>
          </a:xfrm>
        </p:spPr>
        <p:txBody>
          <a:bodyPr/>
          <a:lstStyle/>
          <a:p>
            <a:r>
              <a:rPr lang="en-US" dirty="0" smtClean="0"/>
              <a:t>Topic 5 – What Channel is That?</a:t>
            </a:r>
          </a:p>
          <a:p>
            <a:r>
              <a:rPr lang="en-US" dirty="0" smtClean="0"/>
              <a:t>(pages 393-398)</a:t>
            </a:r>
            <a:endParaRPr lang="en-US" dirty="0"/>
          </a:p>
        </p:txBody>
      </p:sp>
      <p:pic>
        <p:nvPicPr>
          <p:cNvPr id="4" name="Picture 3" descr="ringshexagon_cassini_960.jpg"/>
          <p:cNvPicPr>
            <a:picLocks noChangeAspect="1"/>
          </p:cNvPicPr>
          <p:nvPr/>
        </p:nvPicPr>
        <p:blipFill>
          <a:blip r:embed="rId3"/>
          <a:stretch>
            <a:fillRect/>
          </a:stretch>
        </p:blipFill>
        <p:spPr>
          <a:xfrm>
            <a:off x="1679461" y="0"/>
            <a:ext cx="5820228" cy="47168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radio telescopes work</a:t>
            </a:r>
            <a:endParaRPr lang="en-US" dirty="0"/>
          </a:p>
        </p:txBody>
      </p:sp>
      <p:sp>
        <p:nvSpPr>
          <p:cNvPr id="3" name="Content Placeholder 2"/>
          <p:cNvSpPr>
            <a:spLocks noGrp="1"/>
          </p:cNvSpPr>
          <p:nvPr>
            <p:ph sz="quarter" idx="1"/>
          </p:nvPr>
        </p:nvSpPr>
        <p:spPr/>
        <p:txBody>
          <a:bodyPr/>
          <a:lstStyle/>
          <a:p>
            <a:r>
              <a:rPr lang="en-US" dirty="0" smtClean="0"/>
              <a:t>They focus the extremely weak, incoming radio waves to an antenna that then amplifies the signal.</a:t>
            </a:r>
            <a:endParaRPr lang="en-US" dirty="0"/>
          </a:p>
        </p:txBody>
      </p:sp>
      <p:pic>
        <p:nvPicPr>
          <p:cNvPr id="5" name="Picture 4" descr="dishDiagram.gif"/>
          <p:cNvPicPr>
            <a:picLocks noChangeAspect="1"/>
          </p:cNvPicPr>
          <p:nvPr/>
        </p:nvPicPr>
        <p:blipFill>
          <a:blip r:embed="rId3"/>
          <a:stretch>
            <a:fillRect/>
          </a:stretch>
        </p:blipFill>
        <p:spPr>
          <a:xfrm>
            <a:off x="931949" y="2319618"/>
            <a:ext cx="4413939" cy="349962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Telescopes</a:t>
            </a:r>
            <a:endParaRPr lang="en-US" dirty="0"/>
          </a:p>
        </p:txBody>
      </p:sp>
      <p:sp>
        <p:nvSpPr>
          <p:cNvPr id="3" name="Content Placeholder 2"/>
          <p:cNvSpPr>
            <a:spLocks noGrp="1"/>
          </p:cNvSpPr>
          <p:nvPr>
            <p:ph sz="quarter" idx="1"/>
          </p:nvPr>
        </p:nvSpPr>
        <p:spPr/>
        <p:txBody>
          <a:bodyPr>
            <a:normAutofit/>
          </a:bodyPr>
          <a:lstStyle/>
          <a:p>
            <a:r>
              <a:rPr lang="en-US" dirty="0" smtClean="0"/>
              <a:t>Radio telescopes have to be much larger than optical telescopes?  Why?            </a:t>
            </a:r>
          </a:p>
          <a:p>
            <a:r>
              <a:rPr lang="en-US" dirty="0" smtClean="0"/>
              <a:t>Long wavelength enables radio waves to go around large objects.  AM </a:t>
            </a:r>
            <a:r>
              <a:rPr lang="en-US" dirty="0" err="1" smtClean="0"/>
              <a:t>vs</a:t>
            </a:r>
            <a:r>
              <a:rPr lang="en-US" dirty="0" smtClean="0"/>
              <a:t> FM radio stations.</a:t>
            </a:r>
          </a:p>
          <a:p>
            <a:r>
              <a:rPr lang="en-US" dirty="0" smtClean="0"/>
              <a:t>How do the radio telescopes </a:t>
            </a:r>
            <a:r>
              <a:rPr lang="en-US" b="1" dirty="0" smtClean="0"/>
              <a:t>“see” </a:t>
            </a:r>
            <a:r>
              <a:rPr lang="en-US" dirty="0" smtClean="0"/>
              <a:t>the stars?  Computers convert the radio signals to color to produce a radio image of the celestial body (See pg. 395).</a:t>
            </a:r>
          </a:p>
          <a:p>
            <a:pPr>
              <a:buNone/>
            </a:pPr>
            <a:endParaRPr lang="en-US" dirty="0"/>
          </a:p>
        </p:txBody>
      </p:sp>
      <p:pic>
        <p:nvPicPr>
          <p:cNvPr id="4" name="Picture 3" descr="NAM2010_LOFAR_Fig_2_small.jpg"/>
          <p:cNvPicPr>
            <a:picLocks noChangeAspect="1"/>
          </p:cNvPicPr>
          <p:nvPr/>
        </p:nvPicPr>
        <p:blipFill>
          <a:blip r:embed="rId3"/>
          <a:stretch>
            <a:fillRect/>
          </a:stretch>
        </p:blipFill>
        <p:spPr>
          <a:xfrm>
            <a:off x="1135994" y="4333448"/>
            <a:ext cx="6589747" cy="23832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28148"/>
          </a:xfrm>
        </p:spPr>
        <p:txBody>
          <a:bodyPr/>
          <a:lstStyle/>
          <a:p>
            <a:r>
              <a:rPr lang="en-US" dirty="0" smtClean="0"/>
              <a:t>Connecting telescopes</a:t>
            </a:r>
            <a:endParaRPr lang="en-US" dirty="0"/>
          </a:p>
        </p:txBody>
      </p:sp>
      <p:sp>
        <p:nvSpPr>
          <p:cNvPr id="3" name="Content Placeholder 2"/>
          <p:cNvSpPr>
            <a:spLocks noGrp="1"/>
          </p:cNvSpPr>
          <p:nvPr>
            <p:ph sz="quarter" idx="1"/>
          </p:nvPr>
        </p:nvSpPr>
        <p:spPr>
          <a:xfrm>
            <a:off x="457200" y="1064595"/>
            <a:ext cx="8229600" cy="5092365"/>
          </a:xfrm>
        </p:spPr>
        <p:txBody>
          <a:bodyPr/>
          <a:lstStyle/>
          <a:p>
            <a:r>
              <a:rPr lang="en-US" dirty="0" smtClean="0"/>
              <a:t>Interferometry: connecting telescopes with wires and combining signals using computer (image as good as if one telescope the size of the distance between the 2 used)</a:t>
            </a:r>
          </a:p>
          <a:p>
            <a:r>
              <a:rPr lang="en-US" dirty="0" smtClean="0"/>
              <a:t>Very Long baseline interferometry (VLBI): connecting telescopes without wires using </a:t>
            </a:r>
            <a:r>
              <a:rPr lang="en-US" i="1" u="sng" dirty="0" smtClean="0"/>
              <a:t>timed signals</a:t>
            </a:r>
            <a:r>
              <a:rPr lang="en-US" dirty="0"/>
              <a:t> </a:t>
            </a:r>
            <a:r>
              <a:rPr lang="en-US" dirty="0" smtClean="0"/>
              <a:t>&amp; computers.</a:t>
            </a:r>
            <a:endParaRPr lang="en-US" dirty="0"/>
          </a:p>
        </p:txBody>
      </p:sp>
      <p:pic>
        <p:nvPicPr>
          <p:cNvPr id="4" name="Picture 3" descr="VLA.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3339" y="3437301"/>
            <a:ext cx="4697425" cy="3127702"/>
          </a:xfrm>
          <a:prstGeom prst="rect">
            <a:avLst/>
          </a:prstGeom>
        </p:spPr>
      </p:pic>
      <p:pic>
        <p:nvPicPr>
          <p:cNvPr id="5" name="Picture 4" descr="VLBI2.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36931" y="3318688"/>
            <a:ext cx="3827875" cy="353931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3397322"/>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Probes</a:t>
            </a:r>
            <a:endParaRPr lang="en-US" dirty="0"/>
          </a:p>
        </p:txBody>
      </p:sp>
      <p:sp>
        <p:nvSpPr>
          <p:cNvPr id="3" name="Content Placeholder 2"/>
          <p:cNvSpPr>
            <a:spLocks noGrp="1"/>
          </p:cNvSpPr>
          <p:nvPr>
            <p:ph sz="quarter" idx="1"/>
          </p:nvPr>
        </p:nvSpPr>
        <p:spPr/>
        <p:txBody>
          <a:bodyPr/>
          <a:lstStyle/>
          <a:p>
            <a:r>
              <a:rPr lang="en-US" dirty="0" smtClean="0"/>
              <a:t>Radio / optical telescopes can’t provide all the answers.</a:t>
            </a:r>
          </a:p>
          <a:p>
            <a:r>
              <a:rPr lang="en-US" dirty="0" smtClean="0"/>
              <a:t>Sometimes we must send observation equipment right to the object.</a:t>
            </a:r>
          </a:p>
          <a:p>
            <a:r>
              <a:rPr lang="en-US" dirty="0" smtClean="0"/>
              <a:t>Unmanned space probes make observations of other planets, asteroids, etc. (some do fly bys, some become satellites of other planets and some land).</a:t>
            </a:r>
            <a:endParaRPr lang="en-US" dirty="0"/>
          </a:p>
        </p:txBody>
      </p:sp>
      <p:pic>
        <p:nvPicPr>
          <p:cNvPr id="4" name="Picture 3" descr="explore_probes_space1_240.jpg"/>
          <p:cNvPicPr>
            <a:picLocks noChangeAspect="1"/>
          </p:cNvPicPr>
          <p:nvPr/>
        </p:nvPicPr>
        <p:blipFill>
          <a:blip r:embed="rId2"/>
          <a:stretch>
            <a:fillRect/>
          </a:stretch>
        </p:blipFill>
        <p:spPr>
          <a:xfrm>
            <a:off x="6102794" y="3741236"/>
            <a:ext cx="2917266" cy="2917266"/>
          </a:xfrm>
          <a:prstGeom prst="rect">
            <a:avLst/>
          </a:prstGeom>
        </p:spPr>
      </p:pic>
      <p:pic>
        <p:nvPicPr>
          <p:cNvPr id="5" name="Picture 4" descr="cassini.jpg"/>
          <p:cNvPicPr>
            <a:picLocks noChangeAspect="1"/>
          </p:cNvPicPr>
          <p:nvPr/>
        </p:nvPicPr>
        <p:blipFill>
          <a:blip r:embed="rId3"/>
          <a:stretch>
            <a:fillRect/>
          </a:stretch>
        </p:blipFill>
        <p:spPr>
          <a:xfrm>
            <a:off x="1095280" y="3741236"/>
            <a:ext cx="4070410" cy="30963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(homework for tomorrow)</a:t>
            </a:r>
            <a:endParaRPr lang="en-US" dirty="0"/>
          </a:p>
        </p:txBody>
      </p:sp>
      <p:sp>
        <p:nvSpPr>
          <p:cNvPr id="3" name="Content Placeholder 2"/>
          <p:cNvSpPr>
            <a:spLocks noGrp="1"/>
          </p:cNvSpPr>
          <p:nvPr>
            <p:ph sz="quarter" idx="1"/>
          </p:nvPr>
        </p:nvSpPr>
        <p:spPr/>
        <p:txBody>
          <a:bodyPr/>
          <a:lstStyle/>
          <a:p>
            <a:r>
              <a:rPr lang="en-US" dirty="0" smtClean="0">
                <a:sym typeface="Monotype Sorts"/>
              </a:rPr>
              <a:t></a:t>
            </a:r>
            <a:r>
              <a:rPr lang="en-US" dirty="0" smtClean="0"/>
              <a:t> Do topic 5 review (</a:t>
            </a:r>
            <a:r>
              <a:rPr lang="en-US" dirty="0" err="1" smtClean="0"/>
              <a:t>pg</a:t>
            </a:r>
            <a:r>
              <a:rPr lang="en-US" dirty="0" smtClean="0"/>
              <a:t> 397)</a:t>
            </a:r>
          </a:p>
          <a:p>
            <a:r>
              <a:rPr lang="en-US" dirty="0">
                <a:sym typeface="Monotype Sorts"/>
              </a:rPr>
              <a:t></a:t>
            </a:r>
            <a:r>
              <a:rPr lang="en-US" dirty="0"/>
              <a:t> </a:t>
            </a:r>
            <a:r>
              <a:rPr lang="en-US" dirty="0" smtClean="0"/>
              <a:t>Complete “Radio Telescopes and the Electromagnetic Spectrum</a:t>
            </a:r>
            <a:r>
              <a:rPr lang="en-US" smtClean="0"/>
              <a:t>” </a:t>
            </a:r>
            <a:r>
              <a:rPr lang="en-US" smtClean="0"/>
              <a:t>BLM </a:t>
            </a:r>
            <a:r>
              <a:rPr lang="en-US" dirty="0" smtClean="0"/>
              <a:t>5-11</a:t>
            </a:r>
          </a:p>
          <a:p>
            <a:r>
              <a:rPr lang="en-US" dirty="0" err="1" smtClean="0">
                <a:sym typeface="Monotype Sorts"/>
              </a:rPr>
              <a:t></a:t>
            </a:r>
            <a:r>
              <a:rPr lang="en-US" dirty="0" smtClean="0"/>
              <a:t> Do Wrap-Up Topics 3-5 pg. 398 #1 and #8.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Spectra</a:t>
            </a:r>
            <a:endParaRPr lang="en-US" dirty="0"/>
          </a:p>
        </p:txBody>
      </p:sp>
      <p:sp>
        <p:nvSpPr>
          <p:cNvPr id="3" name="Content Placeholder 2"/>
          <p:cNvSpPr>
            <a:spLocks noGrp="1"/>
          </p:cNvSpPr>
          <p:nvPr>
            <p:ph sz="quarter" idx="1"/>
          </p:nvPr>
        </p:nvSpPr>
        <p:spPr>
          <a:xfrm>
            <a:off x="457199" y="1219200"/>
            <a:ext cx="8404333" cy="4937760"/>
          </a:xfrm>
        </p:spPr>
        <p:txBody>
          <a:bodyPr/>
          <a:lstStyle/>
          <a:p>
            <a:r>
              <a:rPr lang="en-US" dirty="0" smtClean="0"/>
              <a:t>Continuous spectrum (high gas </a:t>
            </a:r>
            <a:r>
              <a:rPr lang="en-US" dirty="0"/>
              <a:t>pressures </a:t>
            </a:r>
            <a:r>
              <a:rPr lang="en-US" dirty="0" smtClean="0"/>
              <a:t>or heated  solid or liquid &gt;&gt; emits </a:t>
            </a:r>
            <a:r>
              <a:rPr lang="en-US" dirty="0"/>
              <a:t>light at all wavelengths when </a:t>
            </a:r>
            <a:r>
              <a:rPr lang="en-US" dirty="0" smtClean="0"/>
              <a:t>heated)</a:t>
            </a:r>
          </a:p>
          <a:p>
            <a:r>
              <a:rPr lang="en-US" dirty="0" smtClean="0"/>
              <a:t>Emission spectrum (excited or heated gas at low pressure)</a:t>
            </a:r>
          </a:p>
          <a:p>
            <a:r>
              <a:rPr lang="en-US" dirty="0" smtClean="0"/>
              <a:t>Absorption spectrum (hot solid, liquid or gas passing through cool gas)</a:t>
            </a:r>
          </a:p>
          <a:p>
            <a:endParaRPr lang="en-US" dirty="0"/>
          </a:p>
        </p:txBody>
      </p:sp>
      <p:pic>
        <p:nvPicPr>
          <p:cNvPr id="6" name="Picture 5" descr="figure_05-14.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4438" y="3333633"/>
            <a:ext cx="7162060" cy="352436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881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normAutofit/>
          </a:bodyPr>
          <a:lstStyle/>
          <a:p>
            <a:r>
              <a:rPr lang="en-CA" dirty="0" smtClean="0"/>
              <a:t>the astronomical unit: 1 AU is the distance from the Earth to the Sun = </a:t>
            </a:r>
            <a:r>
              <a:rPr lang="en-US" dirty="0" smtClean="0"/>
              <a:t>150 million km </a:t>
            </a:r>
          </a:p>
          <a:p>
            <a:r>
              <a:rPr lang="en-US" dirty="0" smtClean="0"/>
              <a:t>light year: the distance light travels in one year (63 240 AU or 9.5 trillion km</a:t>
            </a:r>
          </a:p>
          <a:p>
            <a:r>
              <a:rPr lang="en-US" dirty="0" smtClean="0"/>
              <a:t>Light travels at 300 000 km/s (goes around the earth 7.4 times in 1 second)</a:t>
            </a:r>
          </a:p>
          <a:p>
            <a:endParaRPr lang="en-US" dirty="0"/>
          </a:p>
        </p:txBody>
      </p:sp>
      <p:pic>
        <p:nvPicPr>
          <p:cNvPr id="4" name="Picture 3" descr="Parallax.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1743" y="3407503"/>
            <a:ext cx="7525484" cy="327776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876088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error (example)</a:t>
            </a:r>
            <a:endParaRPr lang="en-US" dirty="0"/>
          </a:p>
        </p:txBody>
      </p:sp>
      <p:sp>
        <p:nvSpPr>
          <p:cNvPr id="3" name="Content Placeholder 2"/>
          <p:cNvSpPr>
            <a:spLocks noGrp="1"/>
          </p:cNvSpPr>
          <p:nvPr>
            <p:ph sz="quarter" idx="1"/>
          </p:nvPr>
        </p:nvSpPr>
        <p:spPr/>
        <p:txBody>
          <a:bodyPr/>
          <a:lstStyle/>
          <a:p>
            <a:r>
              <a:rPr lang="en-US" dirty="0" smtClean="0"/>
              <a:t>Calculated distance = 80 meters</a:t>
            </a:r>
          </a:p>
          <a:p>
            <a:r>
              <a:rPr lang="en-US" dirty="0" smtClean="0"/>
              <a:t>Measured distance = 83 meters</a:t>
            </a:r>
            <a:endParaRPr lang="en-US" dirty="0" smtClean="0"/>
          </a:p>
          <a:p>
            <a:endParaRPr lang="en-US" dirty="0" smtClean="0"/>
          </a:p>
          <a:p>
            <a:r>
              <a:rPr lang="en-US" dirty="0" smtClean="0"/>
              <a:t>% error = 100 </a:t>
            </a:r>
            <a:r>
              <a:rPr lang="en-US" dirty="0" err="1" smtClean="0"/>
              <a:t>x</a:t>
            </a:r>
            <a:r>
              <a:rPr lang="en-US" dirty="0" smtClean="0"/>
              <a:t> (measured – calculated) / measured</a:t>
            </a:r>
            <a:endParaRPr lang="en-US" dirty="0" smtClean="0"/>
          </a:p>
          <a:p>
            <a:r>
              <a:rPr lang="en-US" dirty="0" smtClean="0"/>
              <a:t>% error = 100 </a:t>
            </a:r>
            <a:r>
              <a:rPr lang="en-US" dirty="0" err="1" smtClean="0"/>
              <a:t>x</a:t>
            </a:r>
            <a:r>
              <a:rPr lang="en-US" dirty="0" smtClean="0"/>
              <a:t> (83 – 80) / 83 = 3.6%</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938997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Overview</a:t>
            </a:r>
            <a:br>
              <a:rPr lang="en-US" dirty="0" smtClean="0"/>
            </a:br>
            <a:r>
              <a:rPr lang="en-US" dirty="0" smtClean="0"/>
              <a:t>- Last Class recap – Any questions?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37439868"/>
              </p:ext>
            </p:extLst>
          </p:nvPr>
        </p:nvGraphicFramePr>
        <p:xfrm>
          <a:off x="457200" y="1219200"/>
          <a:ext cx="8229600" cy="3606800"/>
        </p:xfrm>
        <a:graphic>
          <a:graphicData uri="http://schemas.openxmlformats.org/drawingml/2006/table">
            <a:tbl>
              <a:tblPr firstRow="1" bandRow="1">
                <a:tableStyleId>{5C22544A-7EE6-4342-B048-85BDC9FD1C3A}</a:tableStyleId>
              </a:tblPr>
              <a:tblGrid>
                <a:gridCol w="6424728"/>
                <a:gridCol w="1804872"/>
              </a:tblGrid>
              <a:tr h="370840">
                <a:tc>
                  <a:txBody>
                    <a:bodyPr/>
                    <a:lstStyle/>
                    <a:p>
                      <a:r>
                        <a:rPr lang="en-US" dirty="0" smtClean="0"/>
                        <a:t>Unit topic</a:t>
                      </a:r>
                      <a:endParaRPr lang="en-US" dirty="0"/>
                    </a:p>
                  </a:txBody>
                  <a:tcPr/>
                </a:tc>
                <a:tc>
                  <a:txBody>
                    <a:bodyPr/>
                    <a:lstStyle/>
                    <a:p>
                      <a:r>
                        <a:rPr lang="en-US" dirty="0" smtClean="0"/>
                        <a:t>Status</a:t>
                      </a:r>
                      <a:endParaRPr lang="en-US" dirty="0"/>
                    </a:p>
                  </a:txBody>
                  <a:tcPr/>
                </a:tc>
              </a:tr>
              <a:tr h="370840">
                <a:tc>
                  <a:txBody>
                    <a:bodyPr/>
                    <a:lstStyle/>
                    <a:p>
                      <a:r>
                        <a:rPr lang="en-US" dirty="0" smtClean="0"/>
                        <a:t>1 – Azimuth-altitude (+ activity) &amp; models</a:t>
                      </a:r>
                      <a:r>
                        <a:rPr lang="en-US" baseline="0" dirty="0" smtClean="0"/>
                        <a:t> of solar system</a:t>
                      </a:r>
                      <a:endParaRPr lang="en-US" dirty="0"/>
                    </a:p>
                  </a:txBody>
                  <a:tcPr/>
                </a:tc>
                <a:tc>
                  <a:txBody>
                    <a:bodyPr/>
                    <a:lstStyle/>
                    <a:p>
                      <a:r>
                        <a:rPr lang="en-US" dirty="0" smtClean="0"/>
                        <a:t>100% Complete</a:t>
                      </a:r>
                      <a:endParaRPr lang="en-US" dirty="0"/>
                    </a:p>
                  </a:txBody>
                  <a:tcPr/>
                </a:tc>
              </a:tr>
              <a:tr h="370840">
                <a:tc>
                  <a:txBody>
                    <a:bodyPr/>
                    <a:lstStyle/>
                    <a:p>
                      <a:r>
                        <a:rPr lang="en-US" dirty="0" smtClean="0"/>
                        <a:t>2 – Telescopes,</a:t>
                      </a:r>
                      <a:r>
                        <a:rPr lang="en-US" baseline="0" dirty="0" smtClean="0"/>
                        <a:t> elliptical orbits &amp; universal gravitation</a:t>
                      </a:r>
                      <a:endParaRPr lang="en-US" dirty="0"/>
                    </a:p>
                  </a:txBody>
                  <a:tcPr/>
                </a:tc>
                <a:tc>
                  <a:txBody>
                    <a:bodyPr/>
                    <a:lstStyle/>
                    <a:p>
                      <a:r>
                        <a:rPr lang="en-US" dirty="0" smtClean="0"/>
                        <a:t>100% Complete</a:t>
                      </a:r>
                      <a:endParaRPr lang="en-US" dirty="0"/>
                    </a:p>
                  </a:txBody>
                  <a:tcPr/>
                </a:tc>
              </a:tr>
              <a:tr h="370840">
                <a:tc>
                  <a:txBody>
                    <a:bodyPr/>
                    <a:lstStyle/>
                    <a:p>
                      <a:r>
                        <a:rPr lang="en-US" dirty="0" smtClean="0"/>
                        <a:t>3 – The Spectroscope &amp; Doppler effect</a:t>
                      </a:r>
                      <a:endParaRPr lang="en-US" dirty="0"/>
                    </a:p>
                  </a:txBody>
                  <a:tcPr/>
                </a:tc>
                <a:tc>
                  <a:txBody>
                    <a:bodyPr/>
                    <a:lstStyle/>
                    <a:p>
                      <a:r>
                        <a:rPr lang="en-US" dirty="0" smtClean="0"/>
                        <a:t>100% Complete</a:t>
                      </a:r>
                      <a:endParaRPr lang="en-US" dirty="0"/>
                    </a:p>
                  </a:txBody>
                  <a:tcPr/>
                </a:tc>
              </a:tr>
              <a:tr h="370840">
                <a:tc>
                  <a:txBody>
                    <a:bodyPr/>
                    <a:lstStyle/>
                    <a:p>
                      <a:r>
                        <a:rPr lang="en-US" dirty="0" smtClean="0"/>
                        <a:t>4 – Bigger telescopes and</a:t>
                      </a:r>
                      <a:r>
                        <a:rPr lang="en-US" baseline="0" dirty="0" smtClean="0"/>
                        <a:t> triangulation ( + activity)</a:t>
                      </a:r>
                      <a:endParaRPr lang="en-US" dirty="0"/>
                    </a:p>
                  </a:txBody>
                  <a:tcPr/>
                </a:tc>
                <a:tc>
                  <a:txBody>
                    <a:bodyPr/>
                    <a:lstStyle/>
                    <a:p>
                      <a:r>
                        <a:rPr lang="en-US" dirty="0" smtClean="0"/>
                        <a:t>80% Complete</a:t>
                      </a:r>
                      <a:endParaRPr lang="en-US" dirty="0"/>
                    </a:p>
                  </a:txBody>
                  <a:tcPr/>
                </a:tc>
              </a:tr>
              <a:tr h="370840">
                <a:tc>
                  <a:txBody>
                    <a:bodyPr/>
                    <a:lstStyle/>
                    <a:p>
                      <a:r>
                        <a:rPr lang="en-US" dirty="0" smtClean="0"/>
                        <a:t>5 – Radio telescopes</a:t>
                      </a:r>
                      <a:endParaRPr lang="en-US" dirty="0"/>
                    </a:p>
                  </a:txBody>
                  <a:tcPr/>
                </a:tc>
                <a:tc>
                  <a:txBody>
                    <a:bodyPr/>
                    <a:lstStyle/>
                    <a:p>
                      <a:r>
                        <a:rPr lang="en-US" dirty="0" smtClean="0"/>
                        <a:t>Today</a:t>
                      </a:r>
                      <a:endParaRPr lang="en-US" dirty="0"/>
                    </a:p>
                  </a:txBody>
                  <a:tcPr/>
                </a:tc>
              </a:tr>
              <a:tr h="370840">
                <a:tc>
                  <a:txBody>
                    <a:bodyPr/>
                    <a:lstStyle/>
                    <a:p>
                      <a:r>
                        <a:rPr lang="en-US" dirty="0" smtClean="0"/>
                        <a:t>6 – Rockets, computers,</a:t>
                      </a:r>
                      <a:r>
                        <a:rPr lang="en-US" baseline="0" dirty="0" smtClean="0"/>
                        <a:t> hazards of space, microgravity, space stations, gravitational assist, CCD’s and satellites / GPS</a:t>
                      </a:r>
                      <a:endParaRPr lang="en-US" dirty="0"/>
                    </a:p>
                  </a:txBody>
                  <a:tcPr/>
                </a:tc>
                <a:tc>
                  <a:txBody>
                    <a:bodyPr/>
                    <a:lstStyle/>
                    <a:p>
                      <a:endParaRPr lang="en-US"/>
                    </a:p>
                  </a:txBody>
                  <a:tcPr/>
                </a:tc>
              </a:tr>
              <a:tr h="370840">
                <a:tc>
                  <a:txBody>
                    <a:bodyPr/>
                    <a:lstStyle/>
                    <a:p>
                      <a:r>
                        <a:rPr lang="en-US" dirty="0" smtClean="0"/>
                        <a:t>7 – The Solar</a:t>
                      </a:r>
                      <a:r>
                        <a:rPr lang="en-US" baseline="0" dirty="0" smtClean="0"/>
                        <a:t> System</a:t>
                      </a:r>
                      <a:endParaRPr lang="en-US" dirty="0"/>
                    </a:p>
                  </a:txBody>
                  <a:tcPr/>
                </a:tc>
                <a:tc>
                  <a:txBody>
                    <a:bodyPr/>
                    <a:lstStyle/>
                    <a:p>
                      <a:endParaRPr lang="en-US"/>
                    </a:p>
                  </a:txBody>
                  <a:tcPr/>
                </a:tc>
              </a:tr>
              <a:tr h="370840">
                <a:tc>
                  <a:txBody>
                    <a:bodyPr/>
                    <a:lstStyle/>
                    <a:p>
                      <a:r>
                        <a:rPr lang="en-US" dirty="0" smtClean="0"/>
                        <a:t>8 – People in Space</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2554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M51: The Whirlpool Galaxy in Dust and Stars http://</a:t>
            </a:r>
            <a:r>
              <a:rPr lang="en-US" b="1" dirty="0" err="1" smtClean="0"/>
              <a:t>apod.nasa.gov/apod</a:t>
            </a:r>
            <a:r>
              <a:rPr lang="en-US" b="1" dirty="0" smtClean="0"/>
              <a:t>/</a:t>
            </a:r>
            <a:endParaRPr lang="en-US" dirty="0"/>
          </a:p>
        </p:txBody>
      </p:sp>
      <p:pic>
        <p:nvPicPr>
          <p:cNvPr id="9" name="Content Placeholder 8" descr="m51dust_hubble_960.jpg"/>
          <p:cNvPicPr>
            <a:picLocks noGrp="1" noChangeAspect="1"/>
          </p:cNvPicPr>
          <p:nvPr>
            <p:ph sz="quarter" idx="1"/>
          </p:nvPr>
        </p:nvPicPr>
        <p:blipFill>
          <a:blip r:embed="rId3"/>
          <a:srcRect l="-16849" r="-16849"/>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2099314"/>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telescope –Arecibo, Puerto Rico</a:t>
            </a:r>
            <a:endParaRPr lang="en-US" dirty="0"/>
          </a:p>
        </p:txBody>
      </p:sp>
      <p:pic>
        <p:nvPicPr>
          <p:cNvPr id="7" name="Content Placeholder 6" descr="11703.jpg"/>
          <p:cNvPicPr>
            <a:picLocks noGrp="1" noChangeAspect="1"/>
          </p:cNvPicPr>
          <p:nvPr>
            <p:ph sz="quarter" idx="1"/>
          </p:nvPr>
        </p:nvPicPr>
        <p:blipFill>
          <a:blip r:embed="rId3"/>
          <a:srcRect l="-5424" r="-5424"/>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772"/>
            <a:ext cx="8229600" cy="954227"/>
          </a:xfrm>
        </p:spPr>
        <p:txBody>
          <a:bodyPr>
            <a:normAutofit fontScale="90000"/>
          </a:bodyPr>
          <a:lstStyle/>
          <a:p>
            <a:r>
              <a:rPr lang="en-CA" b="1" dirty="0" smtClean="0"/>
              <a:t>Development of radio telescopes</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The next advancement in understanding the universe was the development of radio telescopes.</a:t>
            </a:r>
            <a:endParaRPr lang="en-US" dirty="0"/>
          </a:p>
        </p:txBody>
      </p:sp>
      <p:pic>
        <p:nvPicPr>
          <p:cNvPr id="4" name="Picture 3" descr="spectrum.gif"/>
          <p:cNvPicPr>
            <a:picLocks noChangeAspect="1"/>
          </p:cNvPicPr>
          <p:nvPr/>
        </p:nvPicPr>
        <p:blipFill>
          <a:blip r:embed="rId3"/>
          <a:stretch>
            <a:fillRect/>
          </a:stretch>
        </p:blipFill>
        <p:spPr>
          <a:xfrm>
            <a:off x="894824" y="2143888"/>
            <a:ext cx="7749255" cy="44116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2752"/>
          </a:xfrm>
        </p:spPr>
        <p:txBody>
          <a:bodyPr/>
          <a:lstStyle/>
          <a:p>
            <a:r>
              <a:rPr lang="en-US" dirty="0" smtClean="0"/>
              <a:t>Radio Telescopes</a:t>
            </a:r>
            <a:endParaRPr lang="en-US" dirty="0"/>
          </a:p>
        </p:txBody>
      </p:sp>
      <p:sp>
        <p:nvSpPr>
          <p:cNvPr id="3" name="Content Placeholder 2"/>
          <p:cNvSpPr>
            <a:spLocks noGrp="1"/>
          </p:cNvSpPr>
          <p:nvPr>
            <p:ph sz="quarter" idx="1"/>
          </p:nvPr>
        </p:nvSpPr>
        <p:spPr>
          <a:xfrm>
            <a:off x="457200" y="815152"/>
            <a:ext cx="8229600" cy="5341808"/>
          </a:xfrm>
        </p:spPr>
        <p:txBody>
          <a:bodyPr>
            <a:normAutofit/>
          </a:bodyPr>
          <a:lstStyle/>
          <a:p>
            <a:r>
              <a:rPr lang="en-US" dirty="0" smtClean="0"/>
              <a:t> </a:t>
            </a:r>
            <a:r>
              <a:rPr lang="en-US" sz="1800" b="1" dirty="0" smtClean="0"/>
              <a:t>Karl </a:t>
            </a:r>
            <a:r>
              <a:rPr lang="en-US" sz="1800" b="1" dirty="0" err="1" smtClean="0"/>
              <a:t>Jansky</a:t>
            </a:r>
            <a:r>
              <a:rPr lang="en-US" sz="1800" b="1" dirty="0" smtClean="0"/>
              <a:t> (1932) </a:t>
            </a:r>
            <a:r>
              <a:rPr lang="en-US" sz="1800" dirty="0" smtClean="0"/>
              <a:t>was having trouble with radio emissions that were interfering with their telephones and learned that the interfering radio waves were coming from outer space (built radio antennae &amp; noticed interference set with sun ,</a:t>
            </a:r>
            <a:r>
              <a:rPr lang="en-US" sz="1800" dirty="0" err="1" smtClean="0"/>
              <a:t>etc</a:t>
            </a:r>
            <a:r>
              <a:rPr lang="en-US" sz="1800" dirty="0" smtClean="0"/>
              <a:t>) </a:t>
            </a:r>
          </a:p>
          <a:p>
            <a:r>
              <a:rPr lang="en-US" sz="1800" dirty="0" smtClean="0"/>
              <a:t>Advantages: radio waves can penetrate dust clouds in space, pollution, weather etc whereas visible light cannot, so now astronomers could study celestial objects they had never seen before. Can also use radio telescopes during the day.</a:t>
            </a:r>
          </a:p>
          <a:p>
            <a:endParaRPr lang="en-US" sz="1800" dirty="0" smtClean="0"/>
          </a:p>
          <a:p>
            <a:endParaRPr lang="en-US" dirty="0"/>
          </a:p>
        </p:txBody>
      </p:sp>
      <p:pic>
        <p:nvPicPr>
          <p:cNvPr id="5" name="Picture 4" descr="radio-telescope.jpg"/>
          <p:cNvPicPr>
            <a:picLocks noChangeAspect="1"/>
          </p:cNvPicPr>
          <p:nvPr/>
        </p:nvPicPr>
        <p:blipFill>
          <a:blip r:embed="rId3"/>
          <a:stretch>
            <a:fillRect/>
          </a:stretch>
        </p:blipFill>
        <p:spPr>
          <a:xfrm>
            <a:off x="1273182" y="2745534"/>
            <a:ext cx="5783246" cy="403775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1713</TotalTime>
  <Words>2899</Words>
  <Application>Microsoft Macintosh PowerPoint</Application>
  <PresentationFormat>On-screen Show (4:3)</PresentationFormat>
  <Paragraphs>112</Paragraphs>
  <Slides>14</Slides>
  <Notes>10</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Origin</vt:lpstr>
      <vt:lpstr>SPACE EXPLORATION UNIT</vt:lpstr>
      <vt:lpstr>3 Types of Spectra</vt:lpstr>
      <vt:lpstr>Review</vt:lpstr>
      <vt:lpstr>% error (example)</vt:lpstr>
      <vt:lpstr>Unit Overview - Last Class recap – Any questions?</vt:lpstr>
      <vt:lpstr>M51: The Whirlpool Galaxy in Dust and Stars http://apod.nasa.gov/apod/</vt:lpstr>
      <vt:lpstr>Radio telescope –Arecibo, Puerto Rico</vt:lpstr>
      <vt:lpstr>Development of radio telescopes </vt:lpstr>
      <vt:lpstr>Radio Telescopes</vt:lpstr>
      <vt:lpstr>How do radio telescopes work</vt:lpstr>
      <vt:lpstr>Radio Telescopes</vt:lpstr>
      <vt:lpstr>Connecting telescopes</vt:lpstr>
      <vt:lpstr>Space Probes</vt:lpstr>
      <vt:lpstr>Assignment (homework for tomorrow)</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EXPLORATION UNIT</dc:title>
  <dc:creator>Glenn Barham</dc:creator>
  <cp:lastModifiedBy>Glenn Barham</cp:lastModifiedBy>
  <cp:revision>40</cp:revision>
  <cp:lastPrinted>2013-02-18T17:45:29Z</cp:lastPrinted>
  <dcterms:created xsi:type="dcterms:W3CDTF">2013-03-11T04:30:56Z</dcterms:created>
  <dcterms:modified xsi:type="dcterms:W3CDTF">2013-03-11T04:50:20Z</dcterms:modified>
</cp:coreProperties>
</file>