
<file path=[Content_Types].xml><?xml version="1.0" encoding="utf-8"?>
<Types xmlns="http://schemas.openxmlformats.org/package/2006/content-types">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notesSlides/notesSlide9.xml" ContentType="application/vnd.openxmlformats-officedocument.presentationml.notesSlide+xml"/>
  <Override PartName="/ppt/slides/slide5.xml" ContentType="application/vnd.openxmlformats-officedocument.presentationml.slide+xml"/>
  <Override PartName="/ppt/slideLayouts/slideLayout11.xml" ContentType="application/vnd.openxmlformats-officedocument.presentationml.slideLayout+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handoutMasters/handoutMaster1.xml" ContentType="application/vnd.openxmlformats-officedocument.presentationml.handoutMaster+xml"/>
  <Override PartName="/ppt/slideLayouts/slideLayout5.xml" ContentType="application/vnd.openxmlformats-officedocument.presentationml.slideLayout+xml"/>
  <Override PartName="/docProps/app.xml" ContentType="application/vnd.openxmlformats-officedocument.extended-properties+xml"/>
  <Override PartName="/ppt/theme/theme2.xml" ContentType="application/vnd.openxmlformats-officedocument.theme+xml"/>
  <Override PartName="/ppt/slideLayouts/slideLayout1.xml" ContentType="application/vnd.openxmlformats-officedocument.presentationml.slideLayout+xml"/>
  <Default Extension="xml" ContentType="application/xml"/>
  <Override PartName="/ppt/notesSlides/notesSlide5.xml" ContentType="application/vnd.openxmlformats-officedocument.presentationml.notesSlide+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theme/theme3.xml" ContentType="application/vnd.openxmlformats-officedocument.theme+xml"/>
  <Override PartName="/ppt/notesSlides/notesSlide6.xml" ContentType="application/vnd.openxmlformats-officedocument.presentationml.notesSlide+xml"/>
  <Override PartName="/ppt/slides/slide16.xml" ContentType="application/vnd.openxmlformats-officedocument.presentationml.slide+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Layouts/slideLayout3.xml" ContentType="application/vnd.openxmlformats-officedocument.presentationml.slide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notesSlides/notesSlide3.xml" ContentType="application/vnd.openxmlformats-officedocument.presentationml.notes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notesSlides/notesSlide8.xml" ContentType="application/vnd.openxmlformats-officedocument.presentationml.notesSlide+xml"/>
  <Override PartName="/ppt/slideLayouts/slideLayout10.xml" ContentType="application/vnd.openxmlformats-officedocument.presentationml.slideLayout+xml"/>
  <Override PartName="/ppt/slides/slide4.xml" ContentType="application/vnd.openxmlformats-officedocument.presentationml.slide+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viewProps.xml" ContentType="application/vnd.openxmlformats-officedocument.presentationml.viewProps+xml"/>
  <Default Extension="bin" ContentType="application/vnd.openxmlformats-officedocument.presentationml.printerSettings"/>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750" r:id="rId1"/>
  </p:sldMasterIdLst>
  <p:notesMasterIdLst>
    <p:notesMasterId r:id="rId18"/>
  </p:notesMasterIdLst>
  <p:handoutMasterIdLst>
    <p:handoutMasterId r:id="rId19"/>
  </p:handoutMasterIdLst>
  <p:sldIdLst>
    <p:sldId id="276" r:id="rId2"/>
    <p:sldId id="256" r:id="rId3"/>
    <p:sldId id="257" r:id="rId4"/>
    <p:sldId id="278" r:id="rId5"/>
    <p:sldId id="268" r:id="rId6"/>
    <p:sldId id="258" r:id="rId7"/>
    <p:sldId id="275" r:id="rId8"/>
    <p:sldId id="266" r:id="rId9"/>
    <p:sldId id="267" r:id="rId10"/>
    <p:sldId id="269" r:id="rId11"/>
    <p:sldId id="270" r:id="rId12"/>
    <p:sldId id="271" r:id="rId13"/>
    <p:sldId id="274" r:id="rId14"/>
    <p:sldId id="272" r:id="rId15"/>
    <p:sldId id="273" r:id="rId16"/>
    <p:sldId id="265"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notes"/>
  <p:extLst>
    <p:ext uri="{E76CE94A-603C-4142-B9EB-6D1370010A27}">
      <p14:discardImageEditData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0"/>
    </p:ext>
    <p:ext uri="{D31A062A-798A-4329-ABDD-BBA856620510}">
      <p14:defaultImageDpi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15620"/>
    <p:restoredTop sz="94660"/>
  </p:normalViewPr>
  <p:slideViewPr>
    <p:cSldViewPr snapToGrid="0" snapToObjects="1">
      <p:cViewPr varScale="1">
        <p:scale>
          <a:sx n="87" d="100"/>
          <a:sy n="87" d="100"/>
        </p:scale>
        <p:origin x="-96" y="-216"/>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112" d="100"/>
          <a:sy n="112" d="100"/>
        </p:scale>
        <p:origin x="-4240" y="-96"/>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4D50D9E-12D2-064A-B79F-7008C14FB41A}" type="datetimeFigureOut">
              <a:rPr lang="en-US" smtClean="0"/>
              <a:pPr/>
              <a:t>3/7/13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11659C5-D37F-CB48-8BE7-518DFFF65F4F}"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754139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CB63DA2-C49D-0349-98CD-BC7FF1434845}" type="datetimeFigureOut">
              <a:rPr lang="en-US" smtClean="0"/>
              <a:pPr/>
              <a:t>3/7/13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97B111-241E-6C48-8B17-95CBF6F1C583}"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38453177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en.wikipedia.org/wiki/Star" TargetMode="External"/><Relationship Id="rId4" Type="http://schemas.openxmlformats.org/officeDocument/2006/relationships/hyperlink" Target="http://en.wikipedia.org/wiki/Astronomical_object" TargetMode="External"/><Relationship Id="rId5" Type="http://schemas.openxmlformats.org/officeDocument/2006/relationships/hyperlink" Target="http://en.wikipedia.org/wiki/Earth's_atmosphere" TargetMode="External"/><Relationship Id="rId6" Type="http://schemas.openxmlformats.org/officeDocument/2006/relationships/hyperlink" Target="http://en.wikipedia.org/wiki/Turbulence" TargetMode="External"/><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495300"/>
            <a:ext cx="4572000" cy="3429000"/>
          </a:xfrm>
        </p:spPr>
      </p:sp>
      <p:sp>
        <p:nvSpPr>
          <p:cNvPr id="3" name="Notes Placeholder 2"/>
          <p:cNvSpPr>
            <a:spLocks noGrp="1"/>
          </p:cNvSpPr>
          <p:nvPr>
            <p:ph type="body" idx="1"/>
          </p:nvPr>
        </p:nvSpPr>
        <p:spPr/>
        <p:txBody>
          <a:bodyPr>
            <a:normAutofit/>
          </a:bodyPr>
          <a:lstStyle/>
          <a:p>
            <a:endParaRPr lang="en-US" sz="1600" dirty="0"/>
          </a:p>
        </p:txBody>
      </p:sp>
      <p:sp>
        <p:nvSpPr>
          <p:cNvPr id="4" name="Slide Number Placeholder 3"/>
          <p:cNvSpPr>
            <a:spLocks noGrp="1"/>
          </p:cNvSpPr>
          <p:nvPr>
            <p:ph type="sldNum" sz="quarter" idx="10"/>
          </p:nvPr>
        </p:nvSpPr>
        <p:spPr/>
        <p:txBody>
          <a:bodyPr/>
          <a:lstStyle/>
          <a:p>
            <a:fld id="{4997B111-241E-6C48-8B17-95CBF6F1C583}"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 since the solar system is so large we need a large unit of measurement, the </a:t>
            </a:r>
            <a:r>
              <a:rPr lang="en-CA" b="1" dirty="0" smtClean="0"/>
              <a:t>astronomical unit</a:t>
            </a:r>
            <a:r>
              <a:rPr lang="en-CA" dirty="0" smtClean="0"/>
              <a:t>: </a:t>
            </a:r>
            <a:r>
              <a:rPr lang="en-CA" b="1" dirty="0" smtClean="0"/>
              <a:t>1 AU</a:t>
            </a:r>
            <a:r>
              <a:rPr lang="en-CA" dirty="0" smtClean="0"/>
              <a:t> </a:t>
            </a:r>
            <a:r>
              <a:rPr lang="en-CA" b="1" dirty="0" smtClean="0"/>
              <a:t>is the distance from the Earth to the Sun</a:t>
            </a:r>
            <a:r>
              <a:rPr lang="en-CA" dirty="0" smtClean="0"/>
              <a:t> = </a:t>
            </a:r>
            <a:r>
              <a:rPr lang="en-US" b="1" dirty="0" smtClean="0"/>
              <a:t>150 million km</a:t>
            </a:r>
            <a:r>
              <a:rPr lang="en-US" dirty="0" smtClean="0"/>
              <a:t> </a:t>
            </a:r>
          </a:p>
          <a:p>
            <a:pPr lvl="0"/>
            <a:r>
              <a:rPr lang="en-US" i="1" dirty="0" smtClean="0"/>
              <a:t>the nearest star to the Earth is </a:t>
            </a:r>
            <a:r>
              <a:rPr lang="en-US" i="1" dirty="0" err="1" smtClean="0"/>
              <a:t>Proxima</a:t>
            </a:r>
            <a:r>
              <a:rPr lang="en-US" i="1" dirty="0" smtClean="0"/>
              <a:t> </a:t>
            </a:r>
            <a:r>
              <a:rPr lang="en-US" i="1" dirty="0" err="1" smtClean="0"/>
              <a:t>Centari</a:t>
            </a:r>
            <a:r>
              <a:rPr lang="en-US" i="1" dirty="0" smtClean="0"/>
              <a:t>, 272 000 AU</a:t>
            </a:r>
            <a:endParaRPr lang="en-US" dirty="0" smtClean="0"/>
          </a:p>
          <a:p>
            <a:pPr lvl="0"/>
            <a:r>
              <a:rPr lang="en-US" i="1" dirty="0" smtClean="0"/>
              <a:t>The nearest galaxy to the milky way is Andromeda: 2 million light years away.</a:t>
            </a:r>
            <a:endParaRPr lang="en-US" dirty="0" smtClean="0"/>
          </a:p>
          <a:p>
            <a:pPr lvl="0"/>
            <a:r>
              <a:rPr lang="en-US" i="1" dirty="0" smtClean="0"/>
              <a:t>The visible universe (from telescopes) has a diameter of 28 Billion light years</a:t>
            </a:r>
            <a:endParaRPr lang="en-US" dirty="0" smtClean="0"/>
          </a:p>
          <a:p>
            <a:r>
              <a:rPr lang="en-US" dirty="0" smtClean="0"/>
              <a:t>• But the universe is so much larger than our solar system, using AU outside our solar system is impractical (it would be like using mm to measure distances across Canada).  So astronomers created the </a:t>
            </a:r>
            <a:r>
              <a:rPr lang="en-US" b="1" dirty="0" smtClean="0"/>
              <a:t>light year: the distance light travels in one year (63 240 AU).  </a:t>
            </a:r>
            <a:endParaRPr lang="en-US" dirty="0" smtClean="0"/>
          </a:p>
          <a:p>
            <a:r>
              <a:rPr lang="en-US" b="1" dirty="0" smtClean="0"/>
              <a:t>•  Light travels at 300 000 km/</a:t>
            </a:r>
            <a:r>
              <a:rPr lang="en-US" b="1" dirty="0" err="1" smtClean="0"/>
              <a:t>s</a:t>
            </a:r>
            <a:r>
              <a:rPr lang="en-US" b="1" dirty="0" smtClean="0"/>
              <a:t>.  1 light year = 9.5 trillion (9.5 </a:t>
            </a:r>
            <a:r>
              <a:rPr lang="en-US" b="1" dirty="0" err="1" smtClean="0"/>
              <a:t>x</a:t>
            </a:r>
            <a:r>
              <a:rPr lang="en-US" b="1" dirty="0" smtClean="0"/>
              <a:t> 10</a:t>
            </a:r>
            <a:r>
              <a:rPr lang="en-US" b="1" baseline="30000" dirty="0" smtClean="0"/>
              <a:t>12</a:t>
            </a:r>
            <a:r>
              <a:rPr lang="en-US" b="1" dirty="0" smtClean="0"/>
              <a:t>) km.  Calculate how many light years </a:t>
            </a:r>
            <a:r>
              <a:rPr lang="en-US" b="1" dirty="0" err="1" smtClean="0"/>
              <a:t>Proxima</a:t>
            </a:r>
            <a:r>
              <a:rPr lang="en-US" b="1" dirty="0" smtClean="0"/>
              <a:t> Centauri is from Earth.  ___________</a:t>
            </a:r>
            <a:endParaRPr lang="en-US" dirty="0" smtClean="0"/>
          </a:p>
          <a:p>
            <a:endParaRPr lang="en-US" dirty="0"/>
          </a:p>
        </p:txBody>
      </p:sp>
      <p:sp>
        <p:nvSpPr>
          <p:cNvPr id="4" name="Slide Number Placeholder 3"/>
          <p:cNvSpPr>
            <a:spLocks noGrp="1"/>
          </p:cNvSpPr>
          <p:nvPr>
            <p:ph type="sldNum" sz="quarter" idx="10"/>
          </p:nvPr>
        </p:nvSpPr>
        <p:spPr/>
        <p:txBody>
          <a:bodyPr/>
          <a:lstStyle/>
          <a:p>
            <a:fld id="{4997B111-241E-6C48-8B17-95CBF6F1C583}" type="slidenum">
              <a:rPr lang="en-US" smtClean="0"/>
              <a:pPr/>
              <a:t>15</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997B111-241E-6C48-8B17-95CBF6F1C583}" type="slidenum">
              <a:rPr lang="en-US" smtClean="0"/>
              <a:pPr/>
              <a:t>16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3950" y="676275"/>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997B111-241E-6C48-8B17-95CBF6F1C583}"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97B111-241E-6C48-8B17-95CBF6F1C583}" type="slidenum">
              <a:rPr lang="en-US" smtClean="0"/>
              <a:pPr/>
              <a:t>4</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403882575"/>
      </p:ext>
    </p:extLst>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997B111-241E-6C48-8B17-95CBF6F1C583}"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Now powerful computers can combine images from 2 or more telescopes (</a:t>
            </a:r>
            <a:r>
              <a:rPr lang="en-US" i="1" u="sng" dirty="0" err="1" smtClean="0"/>
              <a:t>interferometry</a:t>
            </a:r>
            <a:r>
              <a:rPr lang="en-US" dirty="0" smtClean="0"/>
              <a:t>). </a:t>
            </a:r>
            <a:r>
              <a:rPr lang="en-CA" dirty="0" smtClean="0"/>
              <a:t>The two separate telescopes act like one large telescope</a:t>
            </a:r>
            <a:r>
              <a:rPr lang="en-US" dirty="0" smtClean="0"/>
              <a:t> the size of the total distance between the two telescopes!  This provides great resolving power.  The twin Keck telescopes in Hawaii have such a high resolving power they can distinguish each headlight on a car 800 km away! (</a:t>
            </a:r>
            <a:r>
              <a:rPr lang="en-US" dirty="0" err="1" smtClean="0"/>
              <a:t>p</a:t>
            </a:r>
            <a:r>
              <a:rPr lang="en-US" dirty="0" smtClean="0"/>
              <a:t>. 385)</a:t>
            </a:r>
          </a:p>
          <a:p>
            <a:endParaRPr lang="en-US" dirty="0"/>
          </a:p>
        </p:txBody>
      </p:sp>
      <p:sp>
        <p:nvSpPr>
          <p:cNvPr id="4" name="Slide Number Placeholder 3"/>
          <p:cNvSpPr>
            <a:spLocks noGrp="1"/>
          </p:cNvSpPr>
          <p:nvPr>
            <p:ph type="sldNum" sz="quarter" idx="10"/>
          </p:nvPr>
        </p:nvSpPr>
        <p:spPr/>
        <p:txBody>
          <a:bodyPr/>
          <a:lstStyle/>
          <a:p>
            <a:fld id="{4997B111-241E-6C48-8B17-95CBF6F1C583}"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997B111-241E-6C48-8B17-95CBF6F1C583}" type="slidenum">
              <a:rPr lang="en-US" smtClean="0"/>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t>
            </a:r>
            <a:r>
              <a:rPr lang="en-CA" dirty="0" smtClean="0"/>
              <a:t>• </a:t>
            </a:r>
            <a:r>
              <a:rPr lang="en-CA" b="1" dirty="0" smtClean="0"/>
              <a:t>Why do stars twinkle?</a:t>
            </a:r>
            <a:r>
              <a:rPr lang="en-CA" dirty="0" smtClean="0"/>
              <a:t>  </a:t>
            </a:r>
            <a:r>
              <a:rPr lang="en-CA" b="1" dirty="0" smtClean="0"/>
              <a:t>Why is this a problem for astronomers?  </a:t>
            </a:r>
            <a:r>
              <a:rPr lang="en-CA" dirty="0" smtClean="0"/>
              <a:t>The Earth’s atmosphere refracts starlight in random directions so astronomers can’t see stars clearly.</a:t>
            </a:r>
            <a:r>
              <a:rPr lang="en-CA" dirty="0"/>
              <a:t> </a:t>
            </a:r>
            <a:r>
              <a:rPr lang="en-CA" dirty="0" smtClean="0"/>
              <a:t> </a:t>
            </a:r>
            <a:r>
              <a:rPr lang="en-US" dirty="0" smtClean="0"/>
              <a:t>When </a:t>
            </a:r>
            <a:r>
              <a:rPr lang="en-US" dirty="0"/>
              <a:t>light from a </a:t>
            </a:r>
            <a:r>
              <a:rPr lang="en-US" dirty="0">
                <a:hlinkClick r:id="rId3"/>
              </a:rPr>
              <a:t>star</a:t>
            </a:r>
            <a:r>
              <a:rPr lang="en-US" dirty="0"/>
              <a:t> or another </a:t>
            </a:r>
            <a:r>
              <a:rPr lang="en-US" dirty="0">
                <a:hlinkClick r:id="rId4"/>
              </a:rPr>
              <a:t>astronomical object</a:t>
            </a:r>
            <a:r>
              <a:rPr lang="en-US" dirty="0"/>
              <a:t> enters the </a:t>
            </a:r>
            <a:r>
              <a:rPr lang="en-US" dirty="0">
                <a:hlinkClick r:id="rId5"/>
              </a:rPr>
              <a:t>Earth's atmosphere</a:t>
            </a:r>
            <a:r>
              <a:rPr lang="en-US" dirty="0"/>
              <a:t>, atmospheric </a:t>
            </a:r>
            <a:r>
              <a:rPr lang="en-US" dirty="0">
                <a:hlinkClick r:id="rId6"/>
              </a:rPr>
              <a:t>turbulence</a:t>
            </a:r>
            <a:r>
              <a:rPr lang="en-US" dirty="0"/>
              <a:t> (introduced, for example, by different temperature layers and different wind speeds interacting) can distort and move the image in various ways</a:t>
            </a:r>
          </a:p>
          <a:p>
            <a:endParaRPr lang="en-US" dirty="0" smtClean="0"/>
          </a:p>
          <a:p>
            <a:r>
              <a:rPr lang="en-CA" b="1" dirty="0" smtClean="0"/>
              <a:t>•  How do astronomers correct this problem?</a:t>
            </a:r>
            <a:r>
              <a:rPr lang="en-CA" dirty="0" smtClean="0"/>
              <a:t>  They use </a:t>
            </a:r>
            <a:r>
              <a:rPr lang="en-CA" b="1" dirty="0" smtClean="0"/>
              <a:t>adaptive optics: </a:t>
            </a:r>
            <a:r>
              <a:rPr lang="en-CA" dirty="0" smtClean="0"/>
              <a:t>computers process the images and remove the blurring effect of the Earth’s atmosphere.  The software “adapts” as the Earth’s atmosphere changes.</a:t>
            </a:r>
            <a:endParaRPr lang="en-US" dirty="0" smtClean="0"/>
          </a:p>
          <a:p>
            <a:r>
              <a:rPr lang="en-CA" dirty="0" smtClean="0"/>
              <a:t>•  </a:t>
            </a:r>
            <a:r>
              <a:rPr lang="en-CA" b="1" dirty="0" smtClean="0"/>
              <a:t>What is light pollution? Why is this a problem for astronomers?  </a:t>
            </a:r>
            <a:r>
              <a:rPr lang="en-CA" dirty="0" smtClean="0"/>
              <a:t>Light pollution is the glow in the sky at night caused by all the artificial lighting found in and around cities.  Astronomers can see only the brightest stars.  </a:t>
            </a:r>
            <a:endParaRPr lang="en-US" dirty="0" smtClean="0"/>
          </a:p>
          <a:p>
            <a:r>
              <a:rPr lang="en-CA" dirty="0" smtClean="0"/>
              <a:t>•  </a:t>
            </a:r>
            <a:r>
              <a:rPr lang="en-CA" b="1" dirty="0" smtClean="0"/>
              <a:t>How do astronomers deal with air pollution? </a:t>
            </a:r>
            <a:endParaRPr lang="en-US" dirty="0" smtClean="0"/>
          </a:p>
          <a:p>
            <a:r>
              <a:rPr lang="en-CA" dirty="0" smtClean="0"/>
              <a:t>They locate telescopes in remote areas (i.e. up north or on a mountain top).</a:t>
            </a:r>
            <a:r>
              <a:rPr lang="en-CA" b="1" dirty="0" smtClean="0"/>
              <a:t> </a:t>
            </a:r>
            <a:endParaRPr lang="en-US" dirty="0"/>
          </a:p>
        </p:txBody>
      </p:sp>
      <p:sp>
        <p:nvSpPr>
          <p:cNvPr id="4" name="Slide Number Placeholder 3"/>
          <p:cNvSpPr>
            <a:spLocks noGrp="1"/>
          </p:cNvSpPr>
          <p:nvPr>
            <p:ph type="sldNum" sz="quarter" idx="10"/>
          </p:nvPr>
        </p:nvSpPr>
        <p:spPr/>
        <p:txBody>
          <a:bodyPr/>
          <a:lstStyle/>
          <a:p>
            <a:fld id="{4997B111-241E-6C48-8B17-95CBF6F1C583}" type="slidenum">
              <a:rPr lang="en-US" smtClean="0"/>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997B111-241E-6C48-8B17-95CBF6F1C583}" type="slidenum">
              <a:rPr lang="en-US" smtClean="0"/>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b="1" i="1" u="sng" dirty="0" smtClean="0"/>
              <a:t>How do you do triangulation?</a:t>
            </a:r>
            <a:endParaRPr lang="en-US" dirty="0" smtClean="0"/>
          </a:p>
          <a:p>
            <a:r>
              <a:rPr lang="en-CA" dirty="0" smtClean="0"/>
              <a:t>•  You measure the distance of an object indirectly by making an imaginary triangle between the observer and the object (i.e. star) whose distance you want to measure. </a:t>
            </a:r>
            <a:endParaRPr lang="en-US" dirty="0" smtClean="0"/>
          </a:p>
          <a:p>
            <a:r>
              <a:rPr lang="en-CA" dirty="0" smtClean="0"/>
              <a:t>• Make a base line with the object to be measured in between the 2 points A and B.  The larger the baseline the more accurate the distance you calculate.</a:t>
            </a:r>
            <a:endParaRPr lang="en-US" dirty="0" smtClean="0"/>
          </a:p>
          <a:p>
            <a:r>
              <a:rPr lang="en-CA" dirty="0" smtClean="0"/>
              <a:t>• Make a line from the two points to the object and measure the two angles  using some form of protractor</a:t>
            </a:r>
            <a:endParaRPr lang="en-US" dirty="0" smtClean="0"/>
          </a:p>
          <a:p>
            <a:r>
              <a:rPr lang="en-CA" dirty="0" smtClean="0"/>
              <a:t>• Make a scale diagram (i.e. 1 cm = 10m) of the imaginary triangle to calculate the distance using a baseline ‘S’ with a number of cm that will fit on the page.  The imaginary triangle will have the same angles as the real world triangle.</a:t>
            </a:r>
          </a:p>
          <a:p>
            <a:r>
              <a:rPr lang="en-CA" dirty="0" smtClean="0"/>
              <a:t>IMPORTANT:  The ratio D/S for the imaginary triangle will be the same ratio D/S for the real world triangle when the triangles share the same angles A &amp; B.</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4997B111-241E-6C48-8B17-95CBF6F1C583}"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CA" smtClean="0"/>
              <a:t>Click to edit Master title style</a:t>
            </a:r>
            <a:endParaRPr kumimoji="0"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CA" smtClean="0"/>
              <a:t>Click to edit Master subtitle style</a:t>
            </a:r>
            <a:endParaRPr kumimoji="0" lang="en-US"/>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fld id="{AF0B9E01-751D-7942-A4C9-74A208A51D6C}" type="datetimeFigureOut">
              <a:rPr lang="en-US" smtClean="0"/>
              <a:pPr/>
              <a:t>3/7/13</a:t>
            </a:fld>
            <a:endParaRPr lang="en-US"/>
          </a:p>
        </p:txBody>
      </p:sp>
      <p:sp>
        <p:nvSpPr>
          <p:cNvPr id="17" name="Footer Placeholder 16"/>
          <p:cNvSpPr>
            <a:spLocks noGrp="1"/>
          </p:cNvSpPr>
          <p:nvPr>
            <p:ph type="ftr" sz="quarter" idx="11"/>
          </p:nvPr>
        </p:nvSpPr>
        <p:spPr>
          <a:xfrm>
            <a:off x="2898648" y="6355080"/>
            <a:ext cx="3474720" cy="365760"/>
          </a:xfrm>
        </p:spPr>
        <p:txBody>
          <a:bodyPr/>
          <a:lstStyle/>
          <a:p>
            <a:endParaRPr lang="en-US"/>
          </a:p>
        </p:txBody>
      </p:sp>
      <p:sp>
        <p:nvSpPr>
          <p:cNvPr id="29" name="Slide Number Placeholder 28"/>
          <p:cNvSpPr>
            <a:spLocks noGrp="1"/>
          </p:cNvSpPr>
          <p:nvPr>
            <p:ph type="sldNum" sz="quarter" idx="12"/>
          </p:nvPr>
        </p:nvSpPr>
        <p:spPr>
          <a:xfrm>
            <a:off x="1216152" y="6355080"/>
            <a:ext cx="1219200" cy="365760"/>
          </a:xfrm>
        </p:spPr>
        <p:txBody>
          <a:bodyPr/>
          <a:lstStyle/>
          <a:p>
            <a:fld id="{EA7C8D44-3667-46F6-9772-CC52308E2A7F}" type="slidenum">
              <a:rPr kumimoji="0" lang="en-US" smtClean="0"/>
              <a:pPr/>
              <a:t>‹#›</a:t>
            </a:fld>
            <a:endParaRPr kumimoji="0" lang="en-US" dirty="0"/>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CA"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CA" smtClean="0"/>
              <a:t>Click to edit Master text styles</a:t>
            </a:r>
          </a:p>
          <a:p>
            <a:pPr lvl="1" eaLnBrk="1" latinLnBrk="0" hangingPunct="1"/>
            <a:r>
              <a:rPr lang="en-CA" smtClean="0"/>
              <a:t>Second level</a:t>
            </a:r>
          </a:p>
          <a:p>
            <a:pPr lvl="2" eaLnBrk="1" latinLnBrk="0" hangingPunct="1"/>
            <a:r>
              <a:rPr lang="en-CA" smtClean="0"/>
              <a:t>Third level</a:t>
            </a:r>
          </a:p>
          <a:p>
            <a:pPr lvl="3" eaLnBrk="1" latinLnBrk="0" hangingPunct="1"/>
            <a:r>
              <a:rPr lang="en-CA" smtClean="0"/>
              <a:t>Fourth level</a:t>
            </a:r>
          </a:p>
          <a:p>
            <a:pPr lvl="4" eaLnBrk="1" latinLnBrk="0" hangingPunct="1"/>
            <a:r>
              <a:rPr lang="en-CA" smtClean="0"/>
              <a:t>Fifth level</a:t>
            </a:r>
            <a:endParaRPr kumimoji="0" lang="en-US"/>
          </a:p>
        </p:txBody>
      </p:sp>
      <p:sp>
        <p:nvSpPr>
          <p:cNvPr id="4" name="Date Placeholder 3"/>
          <p:cNvSpPr>
            <a:spLocks noGrp="1"/>
          </p:cNvSpPr>
          <p:nvPr>
            <p:ph type="dt" sz="half" idx="10"/>
          </p:nvPr>
        </p:nvSpPr>
        <p:spPr/>
        <p:txBody>
          <a:bodyPr/>
          <a:lstStyle/>
          <a:p>
            <a:fld id="{AF0B9E01-751D-7942-A4C9-74A208A51D6C}" type="datetimeFigureOut">
              <a:rPr lang="en-US" smtClean="0"/>
              <a:pPr/>
              <a:t>3/7/13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284EED-B5B1-CA49-85B2-C7CC71C57F3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CA"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CA" smtClean="0"/>
              <a:t>Click to edit Master text styles</a:t>
            </a:r>
          </a:p>
          <a:p>
            <a:pPr lvl="1" eaLnBrk="1" latinLnBrk="0" hangingPunct="1"/>
            <a:r>
              <a:rPr lang="en-CA" smtClean="0"/>
              <a:t>Second level</a:t>
            </a:r>
          </a:p>
          <a:p>
            <a:pPr lvl="2" eaLnBrk="1" latinLnBrk="0" hangingPunct="1"/>
            <a:r>
              <a:rPr lang="en-CA" smtClean="0"/>
              <a:t>Third level</a:t>
            </a:r>
          </a:p>
          <a:p>
            <a:pPr lvl="3" eaLnBrk="1" latinLnBrk="0" hangingPunct="1"/>
            <a:r>
              <a:rPr lang="en-CA" smtClean="0"/>
              <a:t>Fourth level</a:t>
            </a:r>
          </a:p>
          <a:p>
            <a:pPr lvl="4" eaLnBrk="1" latinLnBrk="0" hangingPunct="1"/>
            <a:r>
              <a:rPr lang="en-CA" smtClean="0"/>
              <a:t>Fifth level</a:t>
            </a:r>
            <a:endParaRPr kumimoji="0" lang="en-US"/>
          </a:p>
        </p:txBody>
      </p:sp>
      <p:sp>
        <p:nvSpPr>
          <p:cNvPr id="4" name="Date Placeholder 3"/>
          <p:cNvSpPr>
            <a:spLocks noGrp="1"/>
          </p:cNvSpPr>
          <p:nvPr>
            <p:ph type="dt" sz="half" idx="10"/>
          </p:nvPr>
        </p:nvSpPr>
        <p:spPr/>
        <p:txBody>
          <a:bodyPr/>
          <a:lstStyle/>
          <a:p>
            <a:fld id="{AF0B9E01-751D-7942-A4C9-74A208A51D6C}" type="datetimeFigureOut">
              <a:rPr lang="en-US" smtClean="0"/>
              <a:pPr/>
              <a:t>3/7/13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284EED-B5B1-CA49-85B2-C7CC71C57F35}" type="slidenum">
              <a:rPr lang="en-US" smtClean="0"/>
              <a:pPr/>
              <a:t>‹#›</a:t>
            </a:fld>
            <a:endParaRPr lang="en-US"/>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CA" smtClean="0"/>
              <a:t>Click to edit Master title style</a:t>
            </a:r>
            <a:endParaRPr kumimoji="0" lang="en-US"/>
          </a:p>
        </p:txBody>
      </p:sp>
      <p:sp>
        <p:nvSpPr>
          <p:cNvPr id="4" name="Date Placeholder 3"/>
          <p:cNvSpPr>
            <a:spLocks noGrp="1"/>
          </p:cNvSpPr>
          <p:nvPr>
            <p:ph type="dt" sz="half" idx="10"/>
          </p:nvPr>
        </p:nvSpPr>
        <p:spPr/>
        <p:txBody>
          <a:bodyPr/>
          <a:lstStyle/>
          <a:p>
            <a:fld id="{AF0B9E01-751D-7942-A4C9-74A208A51D6C}" type="datetimeFigureOut">
              <a:rPr lang="en-US" smtClean="0"/>
              <a:pPr/>
              <a:t>3/7/13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284EED-B5B1-CA49-85B2-C7CC71C57F35}" type="slidenum">
              <a:rPr lang="en-US" smtClean="0"/>
              <a:pPr/>
              <a:t>‹#›</a:t>
            </a:fld>
            <a:endParaRPr lang="en-US"/>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CA" smtClean="0"/>
              <a:t>Click to edit Master text styles</a:t>
            </a:r>
          </a:p>
          <a:p>
            <a:pPr lvl="1" eaLnBrk="1" latinLnBrk="0" hangingPunct="1"/>
            <a:r>
              <a:rPr lang="en-CA" smtClean="0"/>
              <a:t>Second level</a:t>
            </a:r>
          </a:p>
          <a:p>
            <a:pPr lvl="2" eaLnBrk="1" latinLnBrk="0" hangingPunct="1"/>
            <a:r>
              <a:rPr lang="en-CA" smtClean="0"/>
              <a:t>Third level</a:t>
            </a:r>
          </a:p>
          <a:p>
            <a:pPr lvl="3" eaLnBrk="1" latinLnBrk="0" hangingPunct="1"/>
            <a:r>
              <a:rPr lang="en-CA" smtClean="0"/>
              <a:t>Fourth level</a:t>
            </a:r>
          </a:p>
          <a:p>
            <a:pPr lvl="4" eaLnBrk="1" latinLnBrk="0" hangingPunct="1"/>
            <a:r>
              <a:rPr lang="en-CA"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CA" smtClean="0"/>
              <a:t>Click to edit Master title style</a:t>
            </a:r>
            <a:endParaRPr kumimoji="0" lang="en-US"/>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CA" smtClean="0"/>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fld id="{AF0B9E01-751D-7942-A4C9-74A208A51D6C}" type="datetimeFigureOut">
              <a:rPr lang="en-US" smtClean="0"/>
              <a:pPr/>
              <a:t>3/7/13</a:t>
            </a:fld>
            <a:endParaRPr lang="en-US"/>
          </a:p>
        </p:txBody>
      </p:sp>
      <p:sp>
        <p:nvSpPr>
          <p:cNvPr id="5" name="Footer Placeholder 4"/>
          <p:cNvSpPr>
            <a:spLocks noGrp="1"/>
          </p:cNvSpPr>
          <p:nvPr>
            <p:ph type="ftr" sz="quarter" idx="11"/>
          </p:nvPr>
        </p:nvSpPr>
        <p:spPr>
          <a:xfrm>
            <a:off x="2898648" y="6355080"/>
            <a:ext cx="3474720" cy="365760"/>
          </a:xfrm>
        </p:spPr>
        <p:txBody>
          <a:bodyPr/>
          <a:lstStyle/>
          <a:p>
            <a:endParaRPr lang="en-US"/>
          </a:p>
        </p:txBody>
      </p:sp>
      <p:sp>
        <p:nvSpPr>
          <p:cNvPr id="6" name="Slide Number Placeholder 5"/>
          <p:cNvSpPr>
            <a:spLocks noGrp="1"/>
          </p:cNvSpPr>
          <p:nvPr>
            <p:ph type="sldNum" sz="quarter" idx="12"/>
          </p:nvPr>
        </p:nvSpPr>
        <p:spPr>
          <a:xfrm>
            <a:off x="1069848" y="6355080"/>
            <a:ext cx="1520952" cy="365760"/>
          </a:xfrm>
        </p:spPr>
        <p:txBody>
          <a:bodyPr/>
          <a:lstStyle/>
          <a:p>
            <a:fld id="{AF94E285-444D-4C0C-8BFA-BDB311F86A90}" type="slidenum">
              <a:rPr lang="en-US" smtClean="0"/>
              <a:pPr/>
              <a:t>‹#›</a:t>
            </a:fld>
            <a:endParaRPr lang="en-US"/>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CA" smtClean="0"/>
              <a:t>Click to edit Master title style</a:t>
            </a:r>
            <a:endParaRPr kumimoji="0" lang="en-US"/>
          </a:p>
        </p:txBody>
      </p:sp>
      <p:sp>
        <p:nvSpPr>
          <p:cNvPr id="5" name="Date Placeholder 4"/>
          <p:cNvSpPr>
            <a:spLocks noGrp="1"/>
          </p:cNvSpPr>
          <p:nvPr>
            <p:ph type="dt" sz="half" idx="10"/>
          </p:nvPr>
        </p:nvSpPr>
        <p:spPr/>
        <p:txBody>
          <a:bodyPr/>
          <a:lstStyle/>
          <a:p>
            <a:fld id="{AF0B9E01-751D-7942-A4C9-74A208A51D6C}" type="datetimeFigureOut">
              <a:rPr lang="en-US" smtClean="0"/>
              <a:pPr/>
              <a:t>3/7/13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284EED-B5B1-CA49-85B2-C7CC71C57F35}" type="slidenum">
              <a:rPr lang="en-US" smtClean="0"/>
              <a:pPr/>
              <a:t>‹#›</a:t>
            </a:fld>
            <a:endParaRPr lang="en-US"/>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CA" smtClean="0"/>
              <a:t>Click to edit Master text styles</a:t>
            </a:r>
          </a:p>
          <a:p>
            <a:pPr lvl="1" eaLnBrk="1" latinLnBrk="0" hangingPunct="1"/>
            <a:r>
              <a:rPr lang="en-CA" smtClean="0"/>
              <a:t>Second level</a:t>
            </a:r>
          </a:p>
          <a:p>
            <a:pPr lvl="2" eaLnBrk="1" latinLnBrk="0" hangingPunct="1"/>
            <a:r>
              <a:rPr lang="en-CA" smtClean="0"/>
              <a:t>Third level</a:t>
            </a:r>
          </a:p>
          <a:p>
            <a:pPr lvl="3" eaLnBrk="1" latinLnBrk="0" hangingPunct="1"/>
            <a:r>
              <a:rPr lang="en-CA" smtClean="0"/>
              <a:t>Fourth level</a:t>
            </a:r>
          </a:p>
          <a:p>
            <a:pPr lvl="4" eaLnBrk="1" latinLnBrk="0" hangingPunct="1"/>
            <a:r>
              <a:rPr lang="en-CA" smtClean="0"/>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CA" smtClean="0"/>
              <a:t>Click to edit Master text styles</a:t>
            </a:r>
          </a:p>
          <a:p>
            <a:pPr lvl="1" eaLnBrk="1" latinLnBrk="0" hangingPunct="1"/>
            <a:r>
              <a:rPr lang="en-CA" smtClean="0"/>
              <a:t>Second level</a:t>
            </a:r>
          </a:p>
          <a:p>
            <a:pPr lvl="2" eaLnBrk="1" latinLnBrk="0" hangingPunct="1"/>
            <a:r>
              <a:rPr lang="en-CA" smtClean="0"/>
              <a:t>Third level</a:t>
            </a:r>
          </a:p>
          <a:p>
            <a:pPr lvl="3" eaLnBrk="1" latinLnBrk="0" hangingPunct="1"/>
            <a:r>
              <a:rPr lang="en-CA" smtClean="0"/>
              <a:t>Fourth level</a:t>
            </a:r>
          </a:p>
          <a:p>
            <a:pPr lvl="4" eaLnBrk="1" latinLnBrk="0" hangingPunct="1"/>
            <a:r>
              <a:rPr lang="en-CA"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CA" smtClean="0"/>
              <a:t>Click to edit Master title style</a:t>
            </a:r>
            <a:endParaRPr kumimoji="0" lang="en-US"/>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CA"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CA" smtClean="0"/>
              <a:t>Click to edit Master text styles</a:t>
            </a:r>
          </a:p>
        </p:txBody>
      </p:sp>
      <p:sp>
        <p:nvSpPr>
          <p:cNvPr id="7" name="Date Placeholder 6"/>
          <p:cNvSpPr>
            <a:spLocks noGrp="1"/>
          </p:cNvSpPr>
          <p:nvPr>
            <p:ph type="dt" sz="half" idx="10"/>
          </p:nvPr>
        </p:nvSpPr>
        <p:spPr/>
        <p:txBody>
          <a:bodyPr/>
          <a:lstStyle/>
          <a:p>
            <a:fld id="{AF0B9E01-751D-7942-A4C9-74A208A51D6C}" type="datetimeFigureOut">
              <a:rPr lang="en-US" smtClean="0"/>
              <a:pPr/>
              <a:t>3/7/13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7284EED-B5B1-CA49-85B2-C7CC71C57F35}" type="slidenum">
              <a:rPr lang="en-US" smtClean="0"/>
              <a:pPr/>
              <a:t>‹#›</a:t>
            </a:fld>
            <a:endParaRPr lang="en-US"/>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CA" smtClean="0"/>
              <a:t>Click to edit Master text styles</a:t>
            </a:r>
          </a:p>
          <a:p>
            <a:pPr lvl="1" eaLnBrk="1" latinLnBrk="0" hangingPunct="1"/>
            <a:r>
              <a:rPr lang="en-CA" smtClean="0"/>
              <a:t>Second level</a:t>
            </a:r>
          </a:p>
          <a:p>
            <a:pPr lvl="2" eaLnBrk="1" latinLnBrk="0" hangingPunct="1"/>
            <a:r>
              <a:rPr lang="en-CA" smtClean="0"/>
              <a:t>Third level</a:t>
            </a:r>
          </a:p>
          <a:p>
            <a:pPr lvl="3" eaLnBrk="1" latinLnBrk="0" hangingPunct="1"/>
            <a:r>
              <a:rPr lang="en-CA" smtClean="0"/>
              <a:t>Fourth level</a:t>
            </a:r>
          </a:p>
          <a:p>
            <a:pPr lvl="4" eaLnBrk="1" latinLnBrk="0" hangingPunct="1"/>
            <a:r>
              <a:rPr lang="en-CA" smtClean="0"/>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CA" smtClean="0"/>
              <a:t>Click to edit Master text styles</a:t>
            </a:r>
          </a:p>
          <a:p>
            <a:pPr lvl="1" eaLnBrk="1" latinLnBrk="0" hangingPunct="1"/>
            <a:r>
              <a:rPr lang="en-CA" smtClean="0"/>
              <a:t>Second level</a:t>
            </a:r>
          </a:p>
          <a:p>
            <a:pPr lvl="2" eaLnBrk="1" latinLnBrk="0" hangingPunct="1"/>
            <a:r>
              <a:rPr lang="en-CA" smtClean="0"/>
              <a:t>Third level</a:t>
            </a:r>
          </a:p>
          <a:p>
            <a:pPr lvl="3" eaLnBrk="1" latinLnBrk="0" hangingPunct="1"/>
            <a:r>
              <a:rPr lang="en-CA" smtClean="0"/>
              <a:t>Fourth level</a:t>
            </a:r>
          </a:p>
          <a:p>
            <a:pPr lvl="4" eaLnBrk="1" latinLnBrk="0" hangingPunct="1"/>
            <a:r>
              <a:rPr lang="en-CA"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CA" smtClean="0"/>
              <a:t>Click to edit Master title style</a:t>
            </a:r>
            <a:endParaRPr kumimoji="0" lang="en-US"/>
          </a:p>
        </p:txBody>
      </p:sp>
      <p:sp>
        <p:nvSpPr>
          <p:cNvPr id="3" name="Date Placeholder 2"/>
          <p:cNvSpPr>
            <a:spLocks noGrp="1"/>
          </p:cNvSpPr>
          <p:nvPr>
            <p:ph type="dt" sz="half" idx="10"/>
          </p:nvPr>
        </p:nvSpPr>
        <p:spPr/>
        <p:txBody>
          <a:bodyPr/>
          <a:lstStyle/>
          <a:p>
            <a:fld id="{AF0B9E01-751D-7942-A4C9-74A208A51D6C}" type="datetimeFigureOut">
              <a:rPr lang="en-US" smtClean="0"/>
              <a:pPr/>
              <a:t>3/7/13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7284EED-B5B1-CA49-85B2-C7CC71C57F35}" type="slidenum">
              <a:rPr lang="en-US" smtClean="0"/>
              <a:pPr/>
              <a:t>‹#›</a:t>
            </a:fld>
            <a:endParaRPr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0B9E01-751D-7942-A4C9-74A208A51D6C}" type="datetimeFigureOut">
              <a:rPr lang="en-US" smtClean="0"/>
              <a:pPr/>
              <a:t>3/7/13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7284EED-B5B1-CA49-85B2-C7CC71C57F35}" type="slidenum">
              <a:rPr lang="en-US" smtClean="0"/>
              <a:pPr/>
              <a:t>‹#›</a:t>
            </a:fld>
            <a:endParaRPr lang="en-US"/>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CA" smtClean="0"/>
              <a:t>Click to edit Master title style</a:t>
            </a:r>
            <a:endParaRPr kumimoji="0"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CA" smtClean="0"/>
              <a:t>Click to edit Master text styles</a:t>
            </a:r>
          </a:p>
        </p:txBody>
      </p:sp>
      <p:sp>
        <p:nvSpPr>
          <p:cNvPr id="5" name="Date Placeholder 4"/>
          <p:cNvSpPr>
            <a:spLocks noGrp="1"/>
          </p:cNvSpPr>
          <p:nvPr>
            <p:ph type="dt" sz="half" idx="10"/>
          </p:nvPr>
        </p:nvSpPr>
        <p:spPr/>
        <p:txBody>
          <a:bodyPr/>
          <a:lstStyle/>
          <a:p>
            <a:fld id="{AF0B9E01-751D-7942-A4C9-74A208A51D6C}" type="datetimeFigureOut">
              <a:rPr lang="en-US" smtClean="0"/>
              <a:pPr/>
              <a:t>3/7/13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284EED-B5B1-CA49-85B2-C7CC71C57F35}" type="slidenum">
              <a:rPr lang="en-US" smtClean="0"/>
              <a:pPr/>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CA" smtClean="0"/>
              <a:t>Click to edit Master text styles</a:t>
            </a:r>
          </a:p>
          <a:p>
            <a:pPr lvl="1" eaLnBrk="1" latinLnBrk="0" hangingPunct="1"/>
            <a:r>
              <a:rPr lang="en-CA" smtClean="0"/>
              <a:t>Second level</a:t>
            </a:r>
          </a:p>
          <a:p>
            <a:pPr lvl="2" eaLnBrk="1" latinLnBrk="0" hangingPunct="1"/>
            <a:r>
              <a:rPr lang="en-CA" smtClean="0"/>
              <a:t>Third level</a:t>
            </a:r>
          </a:p>
          <a:p>
            <a:pPr lvl="3" eaLnBrk="1" latinLnBrk="0" hangingPunct="1"/>
            <a:r>
              <a:rPr lang="en-CA" smtClean="0"/>
              <a:t>Fourth level</a:t>
            </a:r>
          </a:p>
          <a:p>
            <a:pPr lvl="4" eaLnBrk="1" latinLnBrk="0" hangingPunct="1"/>
            <a:r>
              <a:rPr lang="en-CA"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CA" smtClean="0"/>
              <a:t>Click to edit Master title style</a:t>
            </a:r>
            <a:endParaRPr kumimoji="0"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CA" smtClean="0"/>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CA" smtClean="0"/>
              <a:t>Click to edit Master text styles</a:t>
            </a:r>
          </a:p>
        </p:txBody>
      </p:sp>
      <p:sp>
        <p:nvSpPr>
          <p:cNvPr id="5" name="Date Placeholder 4"/>
          <p:cNvSpPr>
            <a:spLocks noGrp="1"/>
          </p:cNvSpPr>
          <p:nvPr>
            <p:ph type="dt" sz="half" idx="10"/>
          </p:nvPr>
        </p:nvSpPr>
        <p:spPr/>
        <p:txBody>
          <a:bodyPr/>
          <a:lstStyle/>
          <a:p>
            <a:fld id="{AF0B9E01-751D-7942-A4C9-74A208A51D6C}" type="datetimeFigureOut">
              <a:rPr lang="en-US" smtClean="0"/>
              <a:pPr/>
              <a:t>3/7/13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284EED-B5B1-CA49-85B2-C7CC71C57F35}" type="slidenum">
              <a:rPr lang="en-US" smtClean="0"/>
              <a:pPr/>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CA" smtClean="0"/>
              <a:t>Click to edit Master title style</a:t>
            </a:r>
            <a:endParaRPr kumimoji="0" lang="en-US"/>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CA" smtClean="0"/>
              <a:t>Click to edit Master text styles</a:t>
            </a:r>
          </a:p>
          <a:p>
            <a:pPr lvl="1" eaLnBrk="1" latinLnBrk="0" hangingPunct="1"/>
            <a:r>
              <a:rPr kumimoji="0" lang="en-CA" smtClean="0"/>
              <a:t>Second level</a:t>
            </a:r>
          </a:p>
          <a:p>
            <a:pPr lvl="2" eaLnBrk="1" latinLnBrk="0" hangingPunct="1"/>
            <a:r>
              <a:rPr kumimoji="0" lang="en-CA" smtClean="0"/>
              <a:t>Third level</a:t>
            </a:r>
          </a:p>
          <a:p>
            <a:pPr lvl="3" eaLnBrk="1" latinLnBrk="0" hangingPunct="1"/>
            <a:r>
              <a:rPr kumimoji="0" lang="en-CA" smtClean="0"/>
              <a:t>Fourth level</a:t>
            </a:r>
          </a:p>
          <a:p>
            <a:pPr lvl="4" eaLnBrk="1" latinLnBrk="0" hangingPunct="1"/>
            <a:r>
              <a:rPr kumimoji="0" lang="en-CA" smtClean="0"/>
              <a:t>Fifth level</a:t>
            </a:r>
            <a:endParaRPr kumimoji="0" lang="en-US"/>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AF0B9E01-751D-7942-A4C9-74A208A51D6C}" type="datetimeFigureOut">
              <a:rPr lang="en-US" smtClean="0"/>
              <a:pPr/>
              <a:t>3/7/13</a:t>
            </a:fld>
            <a:endParaRPr lang="en-US"/>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F7284EED-B5B1-CA49-85B2-C7CC71C57F35}" type="slidenum">
              <a:rPr lang="en-US" smtClean="0"/>
              <a:pPr/>
              <a:t>‹#›</a:t>
            </a:fld>
            <a:endParaRPr lang="en-US"/>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this photo shopped?</a:t>
            </a:r>
            <a:endParaRPr lang="en-US" dirty="0"/>
          </a:p>
        </p:txBody>
      </p:sp>
      <p:pic>
        <p:nvPicPr>
          <p:cNvPr id="4" name="Content Placeholder 3" descr="verygood13.jpg"/>
          <p:cNvPicPr>
            <a:picLocks noGrp="1" noChangeAspect="1"/>
          </p:cNvPicPr>
          <p:nvPr>
            <p:ph sz="quarter" idx="1"/>
          </p:nvPr>
        </p:nvPicPr>
        <p:blipFill>
          <a:blip r:embed="rId2"/>
          <a:srcRect l="-12382" r="-12382"/>
          <a:stretch>
            <a:fillRect/>
          </a:stretch>
        </p:blipFill>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far away are the stars?</a:t>
            </a:r>
            <a:endParaRPr lang="en-US" dirty="0"/>
          </a:p>
        </p:txBody>
      </p:sp>
      <p:sp>
        <p:nvSpPr>
          <p:cNvPr id="3" name="Content Placeholder 2"/>
          <p:cNvSpPr>
            <a:spLocks noGrp="1"/>
          </p:cNvSpPr>
          <p:nvPr>
            <p:ph sz="quarter" idx="1"/>
          </p:nvPr>
        </p:nvSpPr>
        <p:spPr/>
        <p:txBody>
          <a:bodyPr/>
          <a:lstStyle/>
          <a:p>
            <a:r>
              <a:rPr lang="en-US" dirty="0" smtClean="0"/>
              <a:t>Astronomers use a method called triangulation to measure far away distances.</a:t>
            </a:r>
          </a:p>
          <a:p>
            <a:r>
              <a:rPr lang="en-US" dirty="0" smtClean="0"/>
              <a:t>Parallax is a difference in apparent position of an object viewed along two different lines of sight.</a:t>
            </a:r>
            <a:endParaRPr lang="en-US" dirty="0"/>
          </a:p>
        </p:txBody>
      </p:sp>
      <p:pic>
        <p:nvPicPr>
          <p:cNvPr id="4" name="Picture 3" descr="CD006-Triangulation_16th_century.png"/>
          <p:cNvPicPr>
            <a:picLocks noChangeAspect="1"/>
          </p:cNvPicPr>
          <p:nvPr/>
        </p:nvPicPr>
        <p:blipFill>
          <a:blip r:embed="rId3"/>
          <a:stretch>
            <a:fillRect/>
          </a:stretch>
        </p:blipFill>
        <p:spPr>
          <a:xfrm>
            <a:off x="1270621" y="2952936"/>
            <a:ext cx="5130637" cy="3808308"/>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Triangulation</a:t>
            </a:r>
            <a:endParaRPr lang="en-US" dirty="0"/>
          </a:p>
        </p:txBody>
      </p:sp>
      <p:sp>
        <p:nvSpPr>
          <p:cNvPr id="3" name="Content Placeholder 2"/>
          <p:cNvSpPr>
            <a:spLocks noGrp="1"/>
          </p:cNvSpPr>
          <p:nvPr>
            <p:ph sz="quarter" idx="1"/>
          </p:nvPr>
        </p:nvSpPr>
        <p:spPr/>
        <p:txBody>
          <a:bodyPr/>
          <a:lstStyle/>
          <a:p>
            <a:r>
              <a:rPr lang="en-US" dirty="0" smtClean="0"/>
              <a:t>How do you triangulate?</a:t>
            </a:r>
          </a:p>
          <a:p>
            <a:r>
              <a:rPr lang="en-US" dirty="0" smtClean="0"/>
              <a:t>You can find distance D to an object by knowing S and angles A &amp; B (and then creating a scale drawing)</a:t>
            </a:r>
          </a:p>
          <a:p>
            <a:r>
              <a:rPr lang="en-US" dirty="0" smtClean="0"/>
              <a:t>Why would you do this?</a:t>
            </a:r>
            <a:endParaRPr lang="en-US" dirty="0"/>
          </a:p>
        </p:txBody>
      </p:sp>
      <p:pic>
        <p:nvPicPr>
          <p:cNvPr id="4" name="Picture 3" descr="triangulation.jpg"/>
          <p:cNvPicPr>
            <a:picLocks noChangeAspect="1"/>
          </p:cNvPicPr>
          <p:nvPr/>
        </p:nvPicPr>
        <p:blipFill>
          <a:blip r:embed="rId3"/>
          <a:stretch>
            <a:fillRect/>
          </a:stretch>
        </p:blipFill>
        <p:spPr>
          <a:xfrm>
            <a:off x="1540429" y="3035190"/>
            <a:ext cx="4655088" cy="3616713"/>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sz="quarter" idx="1"/>
          </p:nvPr>
        </p:nvSpPr>
        <p:spPr/>
        <p:txBody>
          <a:bodyPr>
            <a:normAutofit fontScale="92500" lnSpcReduction="10000"/>
          </a:bodyPr>
          <a:lstStyle/>
          <a:p>
            <a:r>
              <a:rPr lang="en-US" dirty="0" smtClean="0"/>
              <a:t>You are standing beside a lake, looking at a tree on an island.   You need to know the distance to the tree but no means of measuring the distance directly. </a:t>
            </a:r>
          </a:p>
          <a:p>
            <a:r>
              <a:rPr lang="en-US" dirty="0" smtClean="0"/>
              <a:t>Is there some other way you can estimate it? --- YES!!</a:t>
            </a:r>
          </a:p>
          <a:p>
            <a:r>
              <a:rPr lang="en-US" dirty="0" smtClean="0"/>
              <a:t>By using a distance you know, you can calculate the unknown distance indirectly.  Triangulation measures distance indirectly by creating an imaginary triangle between the observer and tree. </a:t>
            </a:r>
          </a:p>
          <a:p>
            <a:r>
              <a:rPr lang="en-US" dirty="0" smtClean="0"/>
              <a:t>It is the same method that astronomers use to measure distances to celestial objects.</a:t>
            </a:r>
          </a:p>
          <a:p>
            <a:r>
              <a:rPr lang="en-US" dirty="0" smtClean="0"/>
              <a:t>The figure below describes step by step how. </a:t>
            </a:r>
          </a:p>
          <a:p>
            <a:r>
              <a:rPr lang="en-US" dirty="0" smtClean="0"/>
              <a:t>longer the baseline, the more accurate the results providing the angles work. </a:t>
            </a:r>
          </a:p>
          <a:p>
            <a:endParaRPr lang="en-US" dirty="0" smtClean="0"/>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process</a:t>
            </a:r>
            <a:endParaRPr lang="en-US" dirty="0"/>
          </a:p>
        </p:txBody>
      </p:sp>
      <p:sp>
        <p:nvSpPr>
          <p:cNvPr id="3" name="Content Placeholder 2"/>
          <p:cNvSpPr>
            <a:spLocks noGrp="1"/>
          </p:cNvSpPr>
          <p:nvPr>
            <p:ph sz="quarter" idx="1"/>
          </p:nvPr>
        </p:nvSpPr>
        <p:spPr/>
        <p:txBody>
          <a:bodyPr/>
          <a:lstStyle/>
          <a:p>
            <a:r>
              <a:rPr lang="en-US" dirty="0" smtClean="0"/>
              <a:t>If the real triangle and scale triangle have the same angles, then the </a:t>
            </a:r>
            <a:r>
              <a:rPr lang="en-US" b="1" i="1" u="sng" dirty="0" smtClean="0"/>
              <a:t>ratio</a:t>
            </a:r>
            <a:r>
              <a:rPr lang="en-US" dirty="0" smtClean="0"/>
              <a:t> of triangle height to base is same for both.</a:t>
            </a:r>
            <a:endParaRPr lang="en-US" dirty="0"/>
          </a:p>
        </p:txBody>
      </p:sp>
      <p:pic>
        <p:nvPicPr>
          <p:cNvPr id="6" name="Content Placeholder 3" descr="Screen Shot 2013-02-24 at 10.35.48 AM.png"/>
          <p:cNvPicPr>
            <a:picLocks noGrp="1" noChangeAspect="1"/>
          </p:cNvPicPr>
          <p:nvPr/>
        </p:nvPicPr>
        <p:blipFill>
          <a:blip r:embed="rId2"/>
          <a:srcRect t="-26362" b="-26362"/>
          <a:stretch>
            <a:fillRect/>
          </a:stretch>
        </p:blipFill>
        <p:spPr>
          <a:xfrm>
            <a:off x="182081" y="1448357"/>
            <a:ext cx="8741560" cy="5244936"/>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Triangulating a star</a:t>
            </a:r>
            <a:endParaRPr lang="en-US" dirty="0"/>
          </a:p>
        </p:txBody>
      </p:sp>
      <p:sp>
        <p:nvSpPr>
          <p:cNvPr id="3" name="Content Placeholder 2"/>
          <p:cNvSpPr>
            <a:spLocks noGrp="1"/>
          </p:cNvSpPr>
          <p:nvPr>
            <p:ph sz="quarter" idx="1"/>
          </p:nvPr>
        </p:nvSpPr>
        <p:spPr/>
        <p:txBody>
          <a:bodyPr/>
          <a:lstStyle/>
          <a:p>
            <a:r>
              <a:rPr lang="en-CA" dirty="0" smtClean="0"/>
              <a:t>The diameter of the Earth’s </a:t>
            </a:r>
            <a:r>
              <a:rPr lang="en-CA" i="1" u="sng" dirty="0" smtClean="0"/>
              <a:t>orbit </a:t>
            </a:r>
            <a:r>
              <a:rPr lang="en-CA" dirty="0" smtClean="0"/>
              <a:t>is the baseline and we view the star from one point on the Earth 6 months apart (i.e. in December and then again in June), lining up the star to distant stars as the frame of reference.</a:t>
            </a:r>
            <a:r>
              <a:rPr lang="en-US" dirty="0" smtClean="0"/>
              <a:t> </a:t>
            </a:r>
          </a:p>
          <a:p>
            <a:endParaRPr lang="en-US" dirty="0"/>
          </a:p>
        </p:txBody>
      </p:sp>
      <p:pic>
        <p:nvPicPr>
          <p:cNvPr id="5" name="Picture 4" descr="Screen Shot 2013-02-24 at 10.43.10 AM.png"/>
          <p:cNvPicPr>
            <a:picLocks noChangeAspect="1"/>
          </p:cNvPicPr>
          <p:nvPr/>
        </p:nvPicPr>
        <p:blipFill>
          <a:blip r:embed="rId2"/>
          <a:stretch>
            <a:fillRect/>
          </a:stretch>
        </p:blipFill>
        <p:spPr>
          <a:xfrm>
            <a:off x="957776" y="2854872"/>
            <a:ext cx="4108157" cy="3766392"/>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Big is big?</a:t>
            </a:r>
            <a:endParaRPr lang="en-US" dirty="0"/>
          </a:p>
        </p:txBody>
      </p:sp>
      <p:sp>
        <p:nvSpPr>
          <p:cNvPr id="3" name="Content Placeholder 2"/>
          <p:cNvSpPr>
            <a:spLocks noGrp="1"/>
          </p:cNvSpPr>
          <p:nvPr>
            <p:ph sz="quarter" idx="1"/>
          </p:nvPr>
        </p:nvSpPr>
        <p:spPr/>
        <p:txBody>
          <a:bodyPr>
            <a:normAutofit/>
          </a:bodyPr>
          <a:lstStyle/>
          <a:p>
            <a:r>
              <a:rPr lang="en-CA" dirty="0" smtClean="0"/>
              <a:t>the astronomical unit: 1 AU is the distance from the Earth to the Sun = </a:t>
            </a:r>
            <a:r>
              <a:rPr lang="en-US" dirty="0" smtClean="0"/>
              <a:t>150 million km </a:t>
            </a:r>
          </a:p>
          <a:p>
            <a:r>
              <a:rPr lang="en-US" dirty="0" smtClean="0"/>
              <a:t>But the universe is so much larger than our solar system, So astronomers created the light year: the distance light travels in one year (63 240 AU).  </a:t>
            </a:r>
          </a:p>
          <a:p>
            <a:r>
              <a:rPr lang="en-US" dirty="0" smtClean="0"/>
              <a:t>1 light year = 9.5 trillion km</a:t>
            </a:r>
          </a:p>
          <a:p>
            <a:r>
              <a:rPr lang="en-US" dirty="0" smtClean="0"/>
              <a:t>Light travels at 300 000 km/s (goes around the earth 7.4 times in 1 second)</a:t>
            </a:r>
          </a:p>
          <a:p>
            <a:pPr lvl="0"/>
            <a:r>
              <a:rPr lang="en-US" i="1" dirty="0" smtClean="0"/>
              <a:t>The visible universe (from telescopes) has a diameter of 28 Billion light years</a:t>
            </a:r>
            <a:endParaRPr lang="en-US" dirty="0" smtClean="0"/>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a:t>
            </a:r>
            <a:endParaRPr lang="en-US" dirty="0"/>
          </a:p>
        </p:txBody>
      </p:sp>
      <p:sp>
        <p:nvSpPr>
          <p:cNvPr id="3" name="Content Placeholder 2"/>
          <p:cNvSpPr>
            <a:spLocks noGrp="1"/>
          </p:cNvSpPr>
          <p:nvPr>
            <p:ph sz="quarter" idx="1"/>
          </p:nvPr>
        </p:nvSpPr>
        <p:spPr/>
        <p:txBody>
          <a:bodyPr/>
          <a:lstStyle/>
          <a:p>
            <a:r>
              <a:rPr lang="en-US" dirty="0" smtClean="0"/>
              <a:t>Do the practice sheet “triangulation worksheet BLM 5-9” #1-3.</a:t>
            </a:r>
          </a:p>
          <a:p>
            <a:endParaRPr lang="en-US" dirty="0" smtClean="0"/>
          </a:p>
          <a:p>
            <a:r>
              <a:rPr lang="en-US" b="1" dirty="0" smtClean="0"/>
              <a:t> </a:t>
            </a:r>
            <a:endParaRPr lang="en-US" dirty="0" smtClean="0"/>
          </a:p>
          <a:p>
            <a:r>
              <a:rPr lang="en-US" b="1" dirty="0" err="1" smtClean="0">
                <a:sym typeface="Monotype Sorts"/>
              </a:rPr>
              <a:t></a:t>
            </a:r>
            <a:r>
              <a:rPr lang="en-US" b="1" dirty="0" smtClean="0"/>
              <a:t> Assignment: Topic 4 Review  # 1-5  </a:t>
            </a:r>
            <a:r>
              <a:rPr lang="en-US" b="1" dirty="0" err="1" smtClean="0"/>
              <a:t>p</a:t>
            </a:r>
            <a:r>
              <a:rPr lang="en-US" b="1" dirty="0" smtClean="0"/>
              <a:t>. 392</a:t>
            </a:r>
            <a:endParaRPr lang="en-US" dirty="0" smtClean="0"/>
          </a:p>
          <a:p>
            <a:r>
              <a:rPr lang="en-CA" dirty="0" err="1" smtClean="0">
                <a:sym typeface="Monotype Sorts"/>
              </a:rPr>
              <a:t></a:t>
            </a:r>
            <a:r>
              <a:rPr lang="en-CA" dirty="0" smtClean="0"/>
              <a:t>  </a:t>
            </a:r>
            <a:r>
              <a:rPr lang="en-CA" b="1" dirty="0" smtClean="0"/>
              <a:t>Complete your </a:t>
            </a:r>
            <a:r>
              <a:rPr lang="en-CA" b="1" dirty="0" err="1" smtClean="0"/>
              <a:t>vocab</a:t>
            </a:r>
            <a:r>
              <a:rPr lang="en-CA" b="1" dirty="0" smtClean="0"/>
              <a:t> for Topic 4</a:t>
            </a:r>
            <a:endParaRPr lang="en-US" dirty="0" smtClean="0"/>
          </a:p>
          <a:p>
            <a:r>
              <a:rPr lang="en-US" dirty="0" smtClean="0"/>
              <a:t> </a:t>
            </a:r>
          </a:p>
          <a:p>
            <a:endParaRPr lang="en-US" dirty="0" smtClean="0"/>
          </a:p>
          <a:p>
            <a:endParaRPr lang="en-US" dirty="0" smtClean="0"/>
          </a:p>
          <a:p>
            <a:pPr>
              <a:buNone/>
            </a:pP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4547688"/>
            <a:ext cx="6858000" cy="659253"/>
          </a:xfrm>
        </p:spPr>
        <p:txBody>
          <a:bodyPr>
            <a:normAutofit/>
          </a:bodyPr>
          <a:lstStyle/>
          <a:p>
            <a:r>
              <a:rPr lang="en-US" dirty="0" smtClean="0"/>
              <a:t>SPACE EXPLORATION UNIT</a:t>
            </a:r>
            <a:endParaRPr lang="en-US" dirty="0"/>
          </a:p>
        </p:txBody>
      </p:sp>
      <p:sp>
        <p:nvSpPr>
          <p:cNvPr id="3" name="Subtitle 2"/>
          <p:cNvSpPr>
            <a:spLocks noGrp="1"/>
          </p:cNvSpPr>
          <p:nvPr>
            <p:ph type="subTitle" idx="1"/>
          </p:nvPr>
        </p:nvSpPr>
        <p:spPr>
          <a:xfrm>
            <a:off x="1219200" y="5206941"/>
            <a:ext cx="6858000" cy="1162242"/>
          </a:xfrm>
        </p:spPr>
        <p:txBody>
          <a:bodyPr/>
          <a:lstStyle/>
          <a:p>
            <a:r>
              <a:rPr lang="en-US" dirty="0" smtClean="0"/>
              <a:t>Topic 4 – Bigger, Smarter Telescopes</a:t>
            </a:r>
          </a:p>
          <a:p>
            <a:r>
              <a:rPr lang="en-US" dirty="0" smtClean="0"/>
              <a:t>(pages 385-392)</a:t>
            </a:r>
            <a:endParaRPr lang="en-US" dirty="0"/>
          </a:p>
        </p:txBody>
      </p:sp>
      <p:pic>
        <p:nvPicPr>
          <p:cNvPr id="5" name="Picture 4" descr="mcnaught_guisard_960.jpg"/>
          <p:cNvPicPr>
            <a:picLocks noChangeAspect="1"/>
          </p:cNvPicPr>
          <p:nvPr/>
        </p:nvPicPr>
        <p:blipFill>
          <a:blip r:embed="rId3"/>
          <a:stretch>
            <a:fillRect/>
          </a:stretch>
        </p:blipFill>
        <p:spPr>
          <a:xfrm>
            <a:off x="1263980" y="5542"/>
            <a:ext cx="6813220" cy="4542146"/>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Nearby Spiral Galaxy NGC 4945</a:t>
            </a:r>
            <a:endParaRPr lang="en-US" dirty="0"/>
          </a:p>
        </p:txBody>
      </p:sp>
      <p:sp>
        <p:nvSpPr>
          <p:cNvPr id="3" name="Content Placeholder 2"/>
          <p:cNvSpPr>
            <a:spLocks noGrp="1"/>
          </p:cNvSpPr>
          <p:nvPr>
            <p:ph sz="quarter" idx="1"/>
          </p:nvPr>
        </p:nvSpPr>
        <p:spPr/>
        <p:txBody>
          <a:bodyPr/>
          <a:lstStyle/>
          <a:p>
            <a:r>
              <a:rPr lang="en-US" dirty="0" smtClean="0"/>
              <a:t>http://apod.nasa.gov/apod/ap130123.html</a:t>
            </a:r>
            <a:endParaRPr lang="en-US" dirty="0"/>
          </a:p>
        </p:txBody>
      </p:sp>
      <p:pic>
        <p:nvPicPr>
          <p:cNvPr id="5" name="Picture 4" descr="NGC4945_Master23h600.jpg"/>
          <p:cNvPicPr>
            <a:picLocks noChangeAspect="1"/>
          </p:cNvPicPr>
          <p:nvPr/>
        </p:nvPicPr>
        <p:blipFill>
          <a:blip r:embed="rId3"/>
          <a:stretch>
            <a:fillRect/>
          </a:stretch>
        </p:blipFill>
        <p:spPr>
          <a:xfrm>
            <a:off x="663141" y="1849986"/>
            <a:ext cx="7777619" cy="479606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Unit Overview</a:t>
            </a:r>
            <a:br>
              <a:rPr lang="en-US" dirty="0" smtClean="0"/>
            </a:br>
            <a:r>
              <a:rPr lang="en-US" dirty="0" smtClean="0"/>
              <a:t>- Last Class recap – Any questions?</a:t>
            </a:r>
            <a:endParaRPr lang="en-US" dirty="0"/>
          </a:p>
        </p:txBody>
      </p:sp>
      <p:graphicFrame>
        <p:nvGraphicFramePr>
          <p:cNvPr id="4" name="Content Placeholder 3"/>
          <p:cNvGraphicFramePr>
            <a:graphicFrameLocks noGrp="1"/>
          </p:cNvGraphicFramePr>
          <p:nvPr>
            <p:ph sz="quarter" idx="1"/>
            <p:extLst>
              <p:ext uri="{D42A27DB-BD31-4B8C-83A1-F6EECF244321}">
                <p14:mod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548186246"/>
              </p:ext>
            </p:extLst>
          </p:nvPr>
        </p:nvGraphicFramePr>
        <p:xfrm>
          <a:off x="457200" y="1219200"/>
          <a:ext cx="8229600" cy="3606800"/>
        </p:xfrm>
        <a:graphic>
          <a:graphicData uri="http://schemas.openxmlformats.org/drawingml/2006/table">
            <a:tbl>
              <a:tblPr firstRow="1" bandRow="1">
                <a:tableStyleId>{5C22544A-7EE6-4342-B048-85BDC9FD1C3A}</a:tableStyleId>
              </a:tblPr>
              <a:tblGrid>
                <a:gridCol w="6424728"/>
                <a:gridCol w="1804872"/>
              </a:tblGrid>
              <a:tr h="370840">
                <a:tc>
                  <a:txBody>
                    <a:bodyPr/>
                    <a:lstStyle/>
                    <a:p>
                      <a:r>
                        <a:rPr lang="en-US" dirty="0" smtClean="0"/>
                        <a:t>Unit topic</a:t>
                      </a:r>
                      <a:endParaRPr lang="en-US" dirty="0"/>
                    </a:p>
                  </a:txBody>
                  <a:tcPr/>
                </a:tc>
                <a:tc>
                  <a:txBody>
                    <a:bodyPr/>
                    <a:lstStyle/>
                    <a:p>
                      <a:r>
                        <a:rPr lang="en-US" dirty="0" smtClean="0"/>
                        <a:t>Status</a:t>
                      </a:r>
                      <a:endParaRPr lang="en-US" dirty="0"/>
                    </a:p>
                  </a:txBody>
                  <a:tcPr/>
                </a:tc>
              </a:tr>
              <a:tr h="370840">
                <a:tc>
                  <a:txBody>
                    <a:bodyPr/>
                    <a:lstStyle/>
                    <a:p>
                      <a:r>
                        <a:rPr lang="en-US" dirty="0" smtClean="0"/>
                        <a:t>1 – Azimuth-altitude (+ activity) &amp; models</a:t>
                      </a:r>
                      <a:r>
                        <a:rPr lang="en-US" baseline="0" dirty="0" smtClean="0"/>
                        <a:t> of solar system</a:t>
                      </a:r>
                      <a:endParaRPr lang="en-US" dirty="0"/>
                    </a:p>
                  </a:txBody>
                  <a:tcPr/>
                </a:tc>
                <a:tc>
                  <a:txBody>
                    <a:bodyPr/>
                    <a:lstStyle/>
                    <a:p>
                      <a:r>
                        <a:rPr lang="en-US" dirty="0" smtClean="0"/>
                        <a:t>100% Complete</a:t>
                      </a:r>
                      <a:endParaRPr lang="en-US" dirty="0"/>
                    </a:p>
                  </a:txBody>
                  <a:tcPr/>
                </a:tc>
              </a:tr>
              <a:tr h="370840">
                <a:tc>
                  <a:txBody>
                    <a:bodyPr/>
                    <a:lstStyle/>
                    <a:p>
                      <a:r>
                        <a:rPr lang="en-US" dirty="0" smtClean="0"/>
                        <a:t>2 – Telescopes,</a:t>
                      </a:r>
                      <a:r>
                        <a:rPr lang="en-US" baseline="0" dirty="0" smtClean="0"/>
                        <a:t> elliptical orbits &amp; universal gravitation</a:t>
                      </a:r>
                      <a:endParaRPr lang="en-US" dirty="0"/>
                    </a:p>
                  </a:txBody>
                  <a:tcPr/>
                </a:tc>
                <a:tc>
                  <a:txBody>
                    <a:bodyPr/>
                    <a:lstStyle/>
                    <a:p>
                      <a:r>
                        <a:rPr lang="en-US" dirty="0" smtClean="0"/>
                        <a:t>100% Complete</a:t>
                      </a:r>
                      <a:endParaRPr lang="en-US" dirty="0"/>
                    </a:p>
                  </a:txBody>
                  <a:tcPr/>
                </a:tc>
              </a:tr>
              <a:tr h="370840">
                <a:tc>
                  <a:txBody>
                    <a:bodyPr/>
                    <a:lstStyle/>
                    <a:p>
                      <a:r>
                        <a:rPr lang="en-US" dirty="0" smtClean="0"/>
                        <a:t>3 – The Spectroscope &amp; Doppler effect</a:t>
                      </a:r>
                      <a:endParaRPr lang="en-US" dirty="0"/>
                    </a:p>
                  </a:txBody>
                  <a:tcPr/>
                </a:tc>
                <a:tc>
                  <a:txBody>
                    <a:bodyPr/>
                    <a:lstStyle/>
                    <a:p>
                      <a:r>
                        <a:rPr lang="en-US" dirty="0" smtClean="0"/>
                        <a:t>50% Complete</a:t>
                      </a:r>
                      <a:endParaRPr lang="en-US" dirty="0"/>
                    </a:p>
                  </a:txBody>
                  <a:tcPr/>
                </a:tc>
              </a:tr>
              <a:tr h="370840">
                <a:tc>
                  <a:txBody>
                    <a:bodyPr/>
                    <a:lstStyle/>
                    <a:p>
                      <a:r>
                        <a:rPr lang="en-US" dirty="0" smtClean="0"/>
                        <a:t>4 – Bigger telescopes and</a:t>
                      </a:r>
                      <a:r>
                        <a:rPr lang="en-US" baseline="0" dirty="0" smtClean="0"/>
                        <a:t> triangulation ( + activity)</a:t>
                      </a:r>
                      <a:endParaRPr lang="en-US" dirty="0"/>
                    </a:p>
                  </a:txBody>
                  <a:tcPr/>
                </a:tc>
                <a:tc>
                  <a:txBody>
                    <a:bodyPr/>
                    <a:lstStyle/>
                    <a:p>
                      <a:r>
                        <a:rPr lang="en-US" dirty="0" smtClean="0"/>
                        <a:t>Today</a:t>
                      </a:r>
                      <a:r>
                        <a:rPr lang="en-US" smtClean="0"/>
                        <a:t>/tomorrow</a:t>
                      </a:r>
                      <a:endParaRPr lang="en-US"/>
                    </a:p>
                  </a:txBody>
                  <a:tcPr/>
                </a:tc>
              </a:tr>
              <a:tr h="370840">
                <a:tc>
                  <a:txBody>
                    <a:bodyPr/>
                    <a:lstStyle/>
                    <a:p>
                      <a:r>
                        <a:rPr lang="en-US" dirty="0" smtClean="0"/>
                        <a:t>5 – Radio telescopes</a:t>
                      </a:r>
                      <a:endParaRPr lang="en-US" dirty="0"/>
                    </a:p>
                  </a:txBody>
                  <a:tcPr/>
                </a:tc>
                <a:tc>
                  <a:txBody>
                    <a:bodyPr/>
                    <a:lstStyle/>
                    <a:p>
                      <a:endParaRPr lang="en-US"/>
                    </a:p>
                  </a:txBody>
                  <a:tcPr/>
                </a:tc>
              </a:tr>
              <a:tr h="370840">
                <a:tc>
                  <a:txBody>
                    <a:bodyPr/>
                    <a:lstStyle/>
                    <a:p>
                      <a:r>
                        <a:rPr lang="en-US" dirty="0" smtClean="0"/>
                        <a:t>6 – Rockets, computers,</a:t>
                      </a:r>
                      <a:r>
                        <a:rPr lang="en-US" baseline="0" dirty="0" smtClean="0"/>
                        <a:t> hazards of space, microgravity, space stations, gravitational assist, CCD’s and satellites / GPS</a:t>
                      </a:r>
                      <a:endParaRPr lang="en-US" dirty="0"/>
                    </a:p>
                  </a:txBody>
                  <a:tcPr/>
                </a:tc>
                <a:tc>
                  <a:txBody>
                    <a:bodyPr/>
                    <a:lstStyle/>
                    <a:p>
                      <a:endParaRPr lang="en-US"/>
                    </a:p>
                  </a:txBody>
                  <a:tcPr/>
                </a:tc>
              </a:tr>
              <a:tr h="370840">
                <a:tc>
                  <a:txBody>
                    <a:bodyPr/>
                    <a:lstStyle/>
                    <a:p>
                      <a:r>
                        <a:rPr lang="en-US" dirty="0" smtClean="0"/>
                        <a:t>7 – The Solar</a:t>
                      </a:r>
                      <a:r>
                        <a:rPr lang="en-US" baseline="0" dirty="0" smtClean="0"/>
                        <a:t> System</a:t>
                      </a:r>
                      <a:endParaRPr lang="en-US" dirty="0"/>
                    </a:p>
                  </a:txBody>
                  <a:tcPr/>
                </a:tc>
                <a:tc>
                  <a:txBody>
                    <a:bodyPr/>
                    <a:lstStyle/>
                    <a:p>
                      <a:endParaRPr lang="en-US"/>
                    </a:p>
                  </a:txBody>
                  <a:tcPr/>
                </a:tc>
              </a:tr>
              <a:tr h="370840">
                <a:tc>
                  <a:txBody>
                    <a:bodyPr/>
                    <a:lstStyle/>
                    <a:p>
                      <a:r>
                        <a:rPr lang="en-US" dirty="0" smtClean="0"/>
                        <a:t>8 – People in Space</a:t>
                      </a:r>
                      <a:endParaRPr lang="en-US" dirty="0"/>
                    </a:p>
                  </a:txBody>
                  <a:tcPr/>
                </a:tc>
                <a:tc>
                  <a:txBody>
                    <a:bodyPr/>
                    <a:lstStyle/>
                    <a:p>
                      <a:endParaRPr lang="en-US" dirty="0"/>
                    </a:p>
                  </a:txBody>
                  <a:tcPr/>
                </a:tc>
              </a:tr>
            </a:tbl>
          </a:graphicData>
        </a:graphic>
      </p:graphicFrame>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05275112"/>
      </p:ext>
    </p:extLst>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b="1" dirty="0" smtClean="0"/>
              <a:t>The Next Discoveries</a:t>
            </a:r>
            <a:r>
              <a:rPr lang="en-US" dirty="0" smtClean="0"/>
              <a:t/>
            </a:r>
            <a:br>
              <a:rPr lang="en-US" dirty="0" smtClean="0"/>
            </a:br>
            <a:endParaRPr lang="en-US" dirty="0"/>
          </a:p>
        </p:txBody>
      </p:sp>
      <p:sp>
        <p:nvSpPr>
          <p:cNvPr id="3" name="Content Placeholder 2"/>
          <p:cNvSpPr>
            <a:spLocks noGrp="1"/>
          </p:cNvSpPr>
          <p:nvPr>
            <p:ph sz="quarter" idx="1"/>
          </p:nvPr>
        </p:nvSpPr>
        <p:spPr/>
        <p:txBody>
          <a:bodyPr/>
          <a:lstStyle/>
          <a:p>
            <a:r>
              <a:rPr lang="en-CA" dirty="0" smtClean="0"/>
              <a:t>1773, Sir William Herschel built a large reflecting telescope and discovers a new planet: Uranus! </a:t>
            </a:r>
            <a:endParaRPr lang="en-US" i="1" dirty="0" smtClean="0"/>
          </a:p>
          <a:p>
            <a:r>
              <a:rPr lang="en-US" i="1" dirty="0" smtClean="0"/>
              <a:t>He was an astronomer and musician (he composed 24 symphonies) !!!!</a:t>
            </a:r>
            <a:endParaRPr lang="en-US" dirty="0" smtClean="0"/>
          </a:p>
          <a:p>
            <a:r>
              <a:rPr lang="en-US" dirty="0" smtClean="0"/>
              <a:t>Worked with his sister who made many discoveries on her own.</a:t>
            </a:r>
          </a:p>
          <a:p>
            <a:endParaRPr lang="en-US" dirty="0"/>
          </a:p>
        </p:txBody>
      </p:sp>
      <p:pic>
        <p:nvPicPr>
          <p:cNvPr id="4" name="Picture 3" descr="200px-HerschelTelescope.jpg"/>
          <p:cNvPicPr>
            <a:picLocks noChangeAspect="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4702664" y="3521694"/>
            <a:ext cx="2540000" cy="3251200"/>
          </a:xfrm>
          <a:prstGeom prst="rect">
            <a:avLst/>
          </a:prstGeom>
        </p:spPr>
      </p:pic>
      <p:pic>
        <p:nvPicPr>
          <p:cNvPr id="5" name="Picture 4" descr="220px-William_Herschel01.jpg"/>
          <p:cNvPicPr>
            <a:picLocks noChangeAspect="1"/>
          </p:cNvPicPr>
          <p:nvPr/>
        </p:nvPicPr>
        <p:blipFill>
          <a:blip r:embed="rId4">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895519" y="3849603"/>
            <a:ext cx="2083225" cy="2547216"/>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44231"/>
            <a:ext cx="8229600" cy="1011813"/>
          </a:xfrm>
        </p:spPr>
        <p:txBody>
          <a:bodyPr>
            <a:normAutofit fontScale="90000"/>
          </a:bodyPr>
          <a:lstStyle/>
          <a:p>
            <a:r>
              <a:rPr lang="en-US" dirty="0" smtClean="0"/>
              <a:t>Combining Telescopes</a:t>
            </a:r>
            <a:br>
              <a:rPr lang="en-US" dirty="0" smtClean="0"/>
            </a:br>
            <a:endParaRPr lang="en-US" dirty="0"/>
          </a:p>
        </p:txBody>
      </p:sp>
      <p:sp>
        <p:nvSpPr>
          <p:cNvPr id="3" name="Content Placeholder 2"/>
          <p:cNvSpPr>
            <a:spLocks noGrp="1"/>
          </p:cNvSpPr>
          <p:nvPr>
            <p:ph sz="quarter" idx="1"/>
          </p:nvPr>
        </p:nvSpPr>
        <p:spPr>
          <a:xfrm>
            <a:off x="457200" y="644232"/>
            <a:ext cx="8229600" cy="5512728"/>
          </a:xfrm>
        </p:spPr>
        <p:txBody>
          <a:bodyPr/>
          <a:lstStyle/>
          <a:p>
            <a:endParaRPr lang="en-US" dirty="0" smtClean="0"/>
          </a:p>
          <a:p>
            <a:r>
              <a:rPr lang="en-US" dirty="0" smtClean="0"/>
              <a:t>Using computers to combine images from &gt;1 telescope</a:t>
            </a:r>
          </a:p>
          <a:p>
            <a:r>
              <a:rPr lang="en-US" dirty="0" smtClean="0"/>
              <a:t>Acts like telescope the size of the distance between telescopes (greatly improves resolving power)</a:t>
            </a:r>
          </a:p>
          <a:p>
            <a:r>
              <a:rPr lang="en-US" dirty="0" smtClean="0"/>
              <a:t>The Very Large Telescope (VLT) is operated by the European Southern Observatory in Chile</a:t>
            </a:r>
          </a:p>
        </p:txBody>
      </p:sp>
      <p:pic>
        <p:nvPicPr>
          <p:cNvPr id="5" name="Picture 4" descr="800px-Aerial_View_of_the_VLTI_with_Tunnels_Superimposed.jpg"/>
          <p:cNvPicPr>
            <a:picLocks noChangeAspect="1"/>
          </p:cNvPicPr>
          <p:nvPr/>
        </p:nvPicPr>
        <p:blipFill>
          <a:blip r:embed="rId3"/>
          <a:stretch>
            <a:fillRect/>
          </a:stretch>
        </p:blipFill>
        <p:spPr>
          <a:xfrm>
            <a:off x="1516492" y="3289205"/>
            <a:ext cx="5485506" cy="352443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Keck telescope </a:t>
            </a:r>
            <a:endParaRPr lang="en-US" dirty="0"/>
          </a:p>
        </p:txBody>
      </p:sp>
      <p:sp>
        <p:nvSpPr>
          <p:cNvPr id="3" name="Content Placeholder 2"/>
          <p:cNvSpPr>
            <a:spLocks noGrp="1"/>
          </p:cNvSpPr>
          <p:nvPr>
            <p:ph sz="quarter" idx="1"/>
          </p:nvPr>
        </p:nvSpPr>
        <p:spPr/>
        <p:txBody>
          <a:bodyPr/>
          <a:lstStyle/>
          <a:p>
            <a:r>
              <a:rPr lang="en-US" dirty="0" smtClean="0"/>
              <a:t>On Hawaii</a:t>
            </a:r>
          </a:p>
          <a:p>
            <a:r>
              <a:rPr lang="en-US" dirty="0" smtClean="0"/>
              <a:t>2007 photo of Uranus </a:t>
            </a:r>
          </a:p>
          <a:p>
            <a:r>
              <a:rPr lang="en-US" dirty="0" smtClean="0"/>
              <a:t>See ring</a:t>
            </a:r>
            <a:endParaRPr lang="en-US" dirty="0"/>
          </a:p>
        </p:txBody>
      </p:sp>
      <p:pic>
        <p:nvPicPr>
          <p:cNvPr id="4" name="Picture 3" descr="4_146.jpg"/>
          <p:cNvPicPr>
            <a:picLocks noChangeAspect="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4145961" y="84047"/>
            <a:ext cx="4622193" cy="6726488"/>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508662776"/>
      </p:ext>
    </p:extLst>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62752"/>
          </a:xfrm>
        </p:spPr>
        <p:txBody>
          <a:bodyPr/>
          <a:lstStyle/>
          <a:p>
            <a:r>
              <a:rPr lang="en-US" dirty="0" smtClean="0"/>
              <a:t>NASA picture of the Milky Way’s Centre</a:t>
            </a:r>
            <a:endParaRPr lang="en-US" dirty="0"/>
          </a:p>
        </p:txBody>
      </p:sp>
      <p:sp>
        <p:nvSpPr>
          <p:cNvPr id="3" name="Content Placeholder 2"/>
          <p:cNvSpPr>
            <a:spLocks noGrp="1"/>
          </p:cNvSpPr>
          <p:nvPr>
            <p:ph sz="quarter" idx="1"/>
          </p:nvPr>
        </p:nvSpPr>
        <p:spPr>
          <a:xfrm>
            <a:off x="457200" y="815152"/>
            <a:ext cx="8229600" cy="5341808"/>
          </a:xfrm>
        </p:spPr>
        <p:txBody>
          <a:bodyPr/>
          <a:lstStyle/>
          <a:p>
            <a:r>
              <a:rPr lang="en-US" dirty="0" smtClean="0"/>
              <a:t>This giant composite image has been taken by NASA's three Great Observatories (Hubble &amp; Spitzer Space Telescopes and the Chandra X-ray Observatory.</a:t>
            </a:r>
            <a:endParaRPr lang="en-US" dirty="0"/>
          </a:p>
        </p:txBody>
      </p:sp>
      <p:pic>
        <p:nvPicPr>
          <p:cNvPr id="4" name="Picture 3" descr="091110-milky-way-center-02.jpg"/>
          <p:cNvPicPr>
            <a:picLocks noChangeAspect="1"/>
          </p:cNvPicPr>
          <p:nvPr/>
        </p:nvPicPr>
        <p:blipFill>
          <a:blip r:embed="rId3"/>
          <a:stretch>
            <a:fillRect/>
          </a:stretch>
        </p:blipFill>
        <p:spPr>
          <a:xfrm>
            <a:off x="699119" y="2032161"/>
            <a:ext cx="7987681" cy="4662809"/>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Adaptive Optics</a:t>
            </a:r>
            <a:endParaRPr lang="en-US" dirty="0"/>
          </a:p>
        </p:txBody>
      </p:sp>
      <p:sp>
        <p:nvSpPr>
          <p:cNvPr id="3" name="Content Placeholder 2"/>
          <p:cNvSpPr>
            <a:spLocks noGrp="1"/>
          </p:cNvSpPr>
          <p:nvPr>
            <p:ph sz="quarter" idx="1"/>
          </p:nvPr>
        </p:nvSpPr>
        <p:spPr/>
        <p:txBody>
          <a:bodyPr/>
          <a:lstStyle/>
          <a:p>
            <a:r>
              <a:rPr lang="en-US" dirty="0" smtClean="0"/>
              <a:t>Why do the stars twinkle?</a:t>
            </a:r>
          </a:p>
          <a:p>
            <a:r>
              <a:rPr lang="en-US" dirty="0" smtClean="0"/>
              <a:t>What is light pollution?</a:t>
            </a:r>
          </a:p>
          <a:p>
            <a:r>
              <a:rPr lang="en-US" dirty="0" smtClean="0"/>
              <a:t>How to astronomers deal with air pollution?</a:t>
            </a:r>
            <a:endParaRPr lang="en-US" dirty="0"/>
          </a:p>
        </p:txBody>
      </p:sp>
      <p:pic>
        <p:nvPicPr>
          <p:cNvPr id="4" name="Picture 3" descr="vltmirrorsupports.jpg"/>
          <p:cNvPicPr>
            <a:picLocks noChangeAspect="1"/>
          </p:cNvPicPr>
          <p:nvPr/>
        </p:nvPicPr>
        <p:blipFill>
          <a:blip r:embed="rId3"/>
          <a:stretch>
            <a:fillRect/>
          </a:stretch>
        </p:blipFill>
        <p:spPr>
          <a:xfrm>
            <a:off x="1601815" y="2662654"/>
            <a:ext cx="5080000" cy="3949700"/>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ＭＳ 明朝"/>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Origin.thmx</Template>
  <TotalTime>1257</TotalTime>
  <Words>1315</Words>
  <Application>Microsoft Macintosh PowerPoint</Application>
  <PresentationFormat>On-screen Show (4:3)</PresentationFormat>
  <Paragraphs>102</Paragraphs>
  <Slides>16</Slides>
  <Notes>11</Notes>
  <HiddenSlides>0</HiddenSlides>
  <MMClips>0</MMClips>
  <ScaleCrop>false</ScaleCrop>
  <HeadingPairs>
    <vt:vector size="4" baseType="variant">
      <vt:variant>
        <vt:lpstr>Design Template</vt:lpstr>
      </vt:variant>
      <vt:variant>
        <vt:i4>1</vt:i4>
      </vt:variant>
      <vt:variant>
        <vt:lpstr>Slide Titles</vt:lpstr>
      </vt:variant>
      <vt:variant>
        <vt:i4>16</vt:i4>
      </vt:variant>
    </vt:vector>
  </HeadingPairs>
  <TitlesOfParts>
    <vt:vector size="17" baseType="lpstr">
      <vt:lpstr>Origin</vt:lpstr>
      <vt:lpstr>Is this photo shopped?</vt:lpstr>
      <vt:lpstr>SPACE EXPLORATION UNIT</vt:lpstr>
      <vt:lpstr>Nearby Spiral Galaxy NGC 4945</vt:lpstr>
      <vt:lpstr>Unit Overview - Last Class recap – Any questions?</vt:lpstr>
      <vt:lpstr>The Next Discoveries </vt:lpstr>
      <vt:lpstr>Combining Telescopes </vt:lpstr>
      <vt:lpstr>Keck telescope </vt:lpstr>
      <vt:lpstr>NASA picture of the Milky Way’s Centre</vt:lpstr>
      <vt:lpstr>Adaptive Optics</vt:lpstr>
      <vt:lpstr>How far away are the stars?</vt:lpstr>
      <vt:lpstr>Triangulation</vt:lpstr>
      <vt:lpstr>Example:</vt:lpstr>
      <vt:lpstr>The process</vt:lpstr>
      <vt:lpstr>Triangulating a star</vt:lpstr>
      <vt:lpstr>How Big is big?</vt:lpstr>
      <vt:lpstr>Practice:</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SPACE EXPLORATION UNIT</dc:title>
  <dc:creator>Glenn Barham</dc:creator>
  <cp:lastModifiedBy>teacher</cp:lastModifiedBy>
  <cp:revision>31</cp:revision>
  <cp:lastPrinted>2013-02-18T17:45:29Z</cp:lastPrinted>
  <dcterms:created xsi:type="dcterms:W3CDTF">2013-03-07T15:30:49Z</dcterms:created>
  <dcterms:modified xsi:type="dcterms:W3CDTF">2013-03-07T15:32:49Z</dcterms:modified>
</cp:coreProperties>
</file>