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Default Extension="gif" ContentType="image/gif"/>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50" r:id="rId1"/>
  </p:sldMasterIdLst>
  <p:notesMasterIdLst>
    <p:notesMasterId r:id="rId15"/>
  </p:notesMasterIdLst>
  <p:handoutMasterIdLst>
    <p:handoutMasterId r:id="rId16"/>
  </p:handoutMasterIdLst>
  <p:sldIdLst>
    <p:sldId id="256" r:id="rId2"/>
    <p:sldId id="268" r:id="rId3"/>
    <p:sldId id="258" r:id="rId4"/>
    <p:sldId id="257" r:id="rId5"/>
    <p:sldId id="259" r:id="rId6"/>
    <p:sldId id="260" r:id="rId7"/>
    <p:sldId id="261" r:id="rId8"/>
    <p:sldId id="262" r:id="rId9"/>
    <p:sldId id="264" r:id="rId10"/>
    <p:sldId id="263" r:id="rId11"/>
    <p:sldId id="266" r:id="rId12"/>
    <p:sldId id="267"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bw"/>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48" d="100"/>
          <a:sy n="148" d="100"/>
        </p:scale>
        <p:origin x="-1312" y="-11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120" d="100"/>
          <a:sy n="120" d="100"/>
        </p:scale>
        <p:origin x="-4064" y="-12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D50D9E-12D2-064A-B79F-7008C14FB41A}" type="datetimeFigureOut">
              <a:rPr lang="en-US" smtClean="0"/>
              <a:pPr/>
              <a:t>3/3/13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1659C5-D37F-CB48-8BE7-518DFFF65F4F}"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04817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63DA2-C49D-0349-98CD-BC7FF1434845}" type="datetimeFigureOut">
              <a:rPr lang="en-US" smtClean="0"/>
              <a:pPr/>
              <a:t>3/3/13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97B111-241E-6C48-8B17-95CBF6F1C583}"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229942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495300"/>
            <a:ext cx="4572000" cy="3429000"/>
          </a:xfrm>
        </p:spPr>
      </p:sp>
      <p:sp>
        <p:nvSpPr>
          <p:cNvPr id="3" name="Notes Placeholder 2"/>
          <p:cNvSpPr>
            <a:spLocks noGrp="1"/>
          </p:cNvSpPr>
          <p:nvPr>
            <p:ph type="body" idx="1"/>
          </p:nvPr>
        </p:nvSpPr>
        <p:spPr>
          <a:xfrm>
            <a:off x="685800" y="4051681"/>
            <a:ext cx="5486400" cy="4406519"/>
          </a:xfrm>
        </p:spPr>
        <p:txBody>
          <a:bodyPr>
            <a:normAutofit fontScale="92500" lnSpcReduction="10000"/>
          </a:bodyPr>
          <a:lstStyle/>
          <a:p>
            <a:r>
              <a:rPr lang="en-US" sz="1600" dirty="0" smtClean="0"/>
              <a:t>On </a:t>
            </a:r>
            <a:r>
              <a:rPr lang="en-US" sz="1600" dirty="0"/>
              <a:t>a remote mountaintop, </a:t>
            </a:r>
            <a:r>
              <a:rPr lang="en-US" sz="1600" b="1" dirty="0"/>
              <a:t>2600 </a:t>
            </a:r>
            <a:r>
              <a:rPr lang="en-US" sz="1600" b="1" dirty="0" err="1"/>
              <a:t>metres</a:t>
            </a:r>
            <a:r>
              <a:rPr lang="en-US" sz="1600" b="1" dirty="0"/>
              <a:t> above sea level </a:t>
            </a:r>
            <a:r>
              <a:rPr lang="en-US" sz="1600" dirty="0"/>
              <a:t>in the Chilean Atacama Desert, lies the world’s most advanced visible-light observatory. The European Southern Observatory’s Very Large Telescope (</a:t>
            </a:r>
            <a:r>
              <a:rPr lang="en-US" sz="1600" b="1" dirty="0"/>
              <a:t>VLT</a:t>
            </a:r>
            <a:r>
              <a:rPr lang="en-US" sz="1600" dirty="0"/>
              <a:t>) is not only a window on the Universe; it is also a celebration of modern science and technology.</a:t>
            </a:r>
          </a:p>
          <a:p>
            <a:r>
              <a:rPr lang="en-US" sz="1600" dirty="0"/>
              <a:t>This photograph shows </a:t>
            </a:r>
            <a:r>
              <a:rPr lang="en-US" sz="1600" b="1" dirty="0"/>
              <a:t>two of the four Unit Telescopes </a:t>
            </a:r>
            <a:r>
              <a:rPr lang="en-US" sz="1600" dirty="0"/>
              <a:t>that make up the VLT. With its giant 8.2-metre diameter mirrors, sensitive detectors, and state-of-the art adaptive optics system, the VLT uses cutting-edge technology at every opportunity. Even the telescope enclosures — the domes — are highly advanced, being thermally controlled to reduce air turbulence in the telescope structure.</a:t>
            </a:r>
          </a:p>
          <a:p>
            <a:r>
              <a:rPr lang="en-US" sz="1600" dirty="0"/>
              <a:t>Every night the VLT studies the sky to make discoveries about the Universe. </a:t>
            </a:r>
            <a:r>
              <a:rPr lang="en-US" sz="1600" b="1" dirty="0"/>
              <a:t>Visible in this photo</a:t>
            </a:r>
            <a:r>
              <a:rPr lang="en-US" sz="1600" dirty="0"/>
              <a:t>, sweeping between the two Unit Telescopes, is the </a:t>
            </a:r>
            <a:r>
              <a:rPr lang="en-US" sz="1600" b="1" dirty="0"/>
              <a:t>plane of the Milky Way. Containing billions of stars,</a:t>
            </a:r>
            <a:r>
              <a:rPr lang="en-US" sz="1600" dirty="0"/>
              <a:t> it is our own corner of the cosmos, but the VLT's vision can peer much deeper than this, our home galaxy, and look out to the extremes of space, all in the name of science and discovery</a:t>
            </a:r>
            <a:r>
              <a:rPr lang="en-US" sz="1600" dirty="0" smtClean="0"/>
              <a:t>.</a:t>
            </a:r>
          </a:p>
          <a:p>
            <a:endParaRPr lang="en-US" sz="1600" dirty="0" smtClean="0"/>
          </a:p>
          <a:p>
            <a:r>
              <a:rPr lang="en-US" sz="1600" dirty="0" smtClean="0"/>
              <a:t>Circumference of earth = 40,075 km (x 7.4 = 296,555 km) and distance to moon = 384,400 km (on average)</a:t>
            </a:r>
            <a:endParaRPr lang="en-US" sz="1600"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929239"/>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11</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9424599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Remote mountains are excellent sites for telescopes away from light and air pollution but astronomers are still at the mercy of weather.</a:t>
            </a:r>
          </a:p>
          <a:p>
            <a:r>
              <a:rPr lang="en-US" dirty="0" smtClean="0"/>
              <a:t>Clouds, humidity (moisture in the air) and even high winds can interfere with star-gazing.</a:t>
            </a:r>
          </a:p>
          <a:p>
            <a:r>
              <a:rPr lang="en-US" dirty="0" smtClean="0"/>
              <a:t>The Hubble telescope offers </a:t>
            </a:r>
            <a:r>
              <a:rPr lang="en-US" dirty="0" err="1" smtClean="0"/>
              <a:t>soultion</a:t>
            </a:r>
            <a:r>
              <a:rPr lang="en-US" dirty="0" smtClean="0"/>
              <a:t> to these problems.</a:t>
            </a:r>
          </a:p>
          <a:p>
            <a:r>
              <a:rPr lang="en-US" dirty="0" smtClean="0"/>
              <a:t>Orbits 600 km above earth.</a:t>
            </a:r>
          </a:p>
          <a:p>
            <a:r>
              <a:rPr lang="en-US" dirty="0" smtClean="0"/>
              <a:t>Reflecting telescope that uses a series of mirrors to focus light.</a:t>
            </a:r>
          </a:p>
          <a:p>
            <a:r>
              <a:rPr lang="en-US" dirty="0" smtClean="0"/>
              <a:t>Launched in 1990.</a:t>
            </a:r>
          </a:p>
          <a:p>
            <a:r>
              <a:rPr lang="en-US" dirty="0" smtClean="0"/>
              <a:t>13 m in length and 4.3 m in diameter at its widest point.</a:t>
            </a:r>
          </a:p>
          <a:p>
            <a:r>
              <a:rPr lang="en-US" dirty="0" smtClean="0"/>
              <a:t>Each orbit around the earth is 95 min (orbit speed is 7.5 km/sec).</a:t>
            </a:r>
          </a:p>
          <a:p>
            <a:r>
              <a:rPr lang="en-US" dirty="0" smtClean="0"/>
              <a:t>Cost $2.5 B.</a:t>
            </a:r>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12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78079020"/>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13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2824000"/>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03882575"/>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3</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270070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676275"/>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97B111-241E-6C48-8B17-95CBF6F1C58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22842814"/>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07640949"/>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499305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8</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9883846"/>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97B111-241E-6C48-8B17-95CBF6F1C583}" type="slidenum">
              <a:rPr lang="en-US" smtClean="0"/>
              <a:pPr/>
              <a:t>9</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0909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CA"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F0B9E01-751D-7942-A4C9-74A208A51D6C}" type="datetimeFigureOut">
              <a:rPr lang="en-US" smtClean="0"/>
              <a:pPr/>
              <a:t>3/3/13</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fld id="{AF0B9E01-751D-7942-A4C9-74A208A51D6C}" type="datetimeFigureOut">
              <a:rPr lang="en-US" smtClean="0"/>
              <a:pPr/>
              <a:t>3/3/13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284EED-B5B1-CA49-85B2-C7CC71C57F3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F0B9E01-751D-7942-A4C9-74A208A51D6C}" type="datetimeFigureOut">
              <a:rPr lang="en-US" smtClean="0"/>
              <a:pPr/>
              <a:t>3/3/13</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AF94E285-444D-4C0C-8BFA-BDB311F86A9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AF0B9E01-751D-7942-A4C9-74A208A51D6C}" type="datetimeFigureOut">
              <a:rPr lang="en-US" smtClean="0"/>
              <a:pPr/>
              <a:t>3/3/13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7" name="Date Placeholder 6"/>
          <p:cNvSpPr>
            <a:spLocks noGrp="1"/>
          </p:cNvSpPr>
          <p:nvPr>
            <p:ph type="dt" sz="half" idx="10"/>
          </p:nvPr>
        </p:nvSpPr>
        <p:spPr/>
        <p:txBody>
          <a:bodyPr/>
          <a:lstStyle/>
          <a:p>
            <a:fld id="{AF0B9E01-751D-7942-A4C9-74A208A51D6C}" type="datetimeFigureOut">
              <a:rPr lang="en-US" smtClean="0"/>
              <a:pPr/>
              <a:t>3/3/13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284EED-B5B1-CA49-85B2-C7CC71C57F35}"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AF0B9E01-751D-7942-A4C9-74A208A51D6C}" type="datetimeFigureOut">
              <a:rPr lang="en-US" smtClean="0"/>
              <a:pPr/>
              <a:t>3/3/13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284EED-B5B1-CA49-85B2-C7CC71C57F35}"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0B9E01-751D-7942-A4C9-74A208A51D6C}" type="datetimeFigureOut">
              <a:rPr lang="en-US" smtClean="0"/>
              <a:pPr/>
              <a:t>3/3/13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284EED-B5B1-CA49-85B2-C7CC71C57F35}"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CA"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CA"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
        <p:nvSpPr>
          <p:cNvPr id="5" name="Date Placeholder 4"/>
          <p:cNvSpPr>
            <a:spLocks noGrp="1"/>
          </p:cNvSpPr>
          <p:nvPr>
            <p:ph type="dt" sz="half" idx="10"/>
          </p:nvPr>
        </p:nvSpPr>
        <p:spPr/>
        <p:txBody>
          <a:bodyPr/>
          <a:lstStyle/>
          <a:p>
            <a:fld id="{AF0B9E01-751D-7942-A4C9-74A208A51D6C}" type="datetimeFigureOut">
              <a:rPr lang="en-US" smtClean="0"/>
              <a:pPr/>
              <a:t>3/3/13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284EED-B5B1-CA49-85B2-C7CC71C57F3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CA"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F0B9E01-751D-7942-A4C9-74A208A51D6C}" type="datetimeFigureOut">
              <a:rPr lang="en-US" smtClean="0"/>
              <a:pPr/>
              <a:t>3/3/13</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F7284EED-B5B1-CA49-85B2-C7CC71C57F3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apod.nasa.gov/apod/ap130215.html"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gvSUPFZp7Yo"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7UD8hOs-vaI"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4734646"/>
            <a:ext cx="6858000" cy="578990"/>
          </a:xfrm>
        </p:spPr>
        <p:txBody>
          <a:bodyPr>
            <a:normAutofit fontScale="90000"/>
          </a:bodyPr>
          <a:lstStyle/>
          <a:p>
            <a:r>
              <a:rPr lang="en-US" dirty="0" smtClean="0"/>
              <a:t>SPACE EXPLORATION UNIT</a:t>
            </a:r>
            <a:endParaRPr lang="en-US" dirty="0"/>
          </a:p>
        </p:txBody>
      </p:sp>
      <p:sp>
        <p:nvSpPr>
          <p:cNvPr id="3" name="Subtitle 2"/>
          <p:cNvSpPr>
            <a:spLocks noGrp="1"/>
          </p:cNvSpPr>
          <p:nvPr>
            <p:ph type="subTitle" idx="1"/>
          </p:nvPr>
        </p:nvSpPr>
        <p:spPr>
          <a:xfrm>
            <a:off x="1219200" y="5407022"/>
            <a:ext cx="6858000" cy="850614"/>
          </a:xfrm>
        </p:spPr>
        <p:txBody>
          <a:bodyPr/>
          <a:lstStyle/>
          <a:p>
            <a:r>
              <a:rPr lang="en-US" dirty="0" smtClean="0"/>
              <a:t>Topic 2 – Stronger eyes and better numbers</a:t>
            </a:r>
            <a:endParaRPr lang="en-US" dirty="0"/>
          </a:p>
        </p:txBody>
      </p:sp>
      <p:pic>
        <p:nvPicPr>
          <p:cNvPr id="5" name="Picture 4" descr="Two_Unit_Telescopes_VLT.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219200" y="99397"/>
            <a:ext cx="6965968" cy="46352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Gravitation</a:t>
            </a:r>
            <a:endParaRPr lang="en-US" dirty="0"/>
          </a:p>
        </p:txBody>
      </p:sp>
      <p:sp>
        <p:nvSpPr>
          <p:cNvPr id="3" name="Content Placeholder 2"/>
          <p:cNvSpPr>
            <a:spLocks noGrp="1"/>
          </p:cNvSpPr>
          <p:nvPr>
            <p:ph sz="quarter" idx="1"/>
          </p:nvPr>
        </p:nvSpPr>
        <p:spPr/>
        <p:txBody>
          <a:bodyPr/>
          <a:lstStyle/>
          <a:p>
            <a:r>
              <a:rPr lang="en-US" dirty="0" smtClean="0"/>
              <a:t>How do planets stay in stable orbits around the sun?</a:t>
            </a:r>
            <a:endParaRPr lang="en-US" dirty="0"/>
          </a:p>
        </p:txBody>
      </p:sp>
      <p:pic>
        <p:nvPicPr>
          <p:cNvPr id="4" name="Picture 3" descr="universal gravitation.jpg"/>
          <p:cNvPicPr>
            <a:picLocks noChangeAspect="1"/>
          </p:cNvPicPr>
          <p:nvPr/>
        </p:nvPicPr>
        <p:blipFill>
          <a:blip r:embed="rId3"/>
          <a:stretch>
            <a:fillRect/>
          </a:stretch>
        </p:blipFill>
        <p:spPr>
          <a:xfrm>
            <a:off x="213797" y="1650461"/>
            <a:ext cx="5752130" cy="5067956"/>
          </a:xfrm>
          <a:prstGeom prst="rect">
            <a:avLst/>
          </a:prstGeom>
        </p:spPr>
      </p:pic>
      <p:pic>
        <p:nvPicPr>
          <p:cNvPr id="5" name="Picture 4" descr="300px-NewtonsLawOfUniversalGravitation.svg.png"/>
          <p:cNvPicPr>
            <a:picLocks noChangeAspect="1"/>
          </p:cNvPicPr>
          <p:nvPr/>
        </p:nvPicPr>
        <p:blipFill>
          <a:blip r:embed="rId4"/>
          <a:stretch>
            <a:fillRect/>
          </a:stretch>
        </p:blipFill>
        <p:spPr>
          <a:xfrm>
            <a:off x="4876800" y="2893120"/>
            <a:ext cx="3810000" cy="2667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telescope on Hawaii</a:t>
            </a:r>
            <a:endParaRPr lang="en-US" dirty="0"/>
          </a:p>
        </p:txBody>
      </p:sp>
      <p:sp>
        <p:nvSpPr>
          <p:cNvPr id="3" name="Content Placeholder 2"/>
          <p:cNvSpPr>
            <a:spLocks noGrp="1"/>
          </p:cNvSpPr>
          <p:nvPr>
            <p:ph sz="quarter" idx="1"/>
          </p:nvPr>
        </p:nvSpPr>
        <p:spPr/>
        <p:txBody>
          <a:bodyPr/>
          <a:lstStyle/>
          <a:p>
            <a:r>
              <a:rPr lang="en-US" dirty="0" smtClean="0"/>
              <a:t>Why might this telescope be located 4204 meters on top of Mauna Kea Mountain on the big island of Hawaii?</a:t>
            </a:r>
            <a:endParaRPr lang="en-US" dirty="0"/>
          </a:p>
        </p:txBody>
      </p:sp>
      <p:pic>
        <p:nvPicPr>
          <p:cNvPr id="4" name="Picture 3" descr="Canada_France_Hawaii_by_Alexbalix.jpg"/>
          <p:cNvPicPr>
            <a:picLocks noChangeAspect="1"/>
          </p:cNvPicPr>
          <p:nvPr/>
        </p:nvPicPr>
        <p:blipFill>
          <a:blip r:embed="rId3"/>
          <a:stretch>
            <a:fillRect/>
          </a:stretch>
        </p:blipFill>
        <p:spPr>
          <a:xfrm>
            <a:off x="1525445" y="2221065"/>
            <a:ext cx="6066796" cy="403104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Hubble Reflecting Telescope</a:t>
            </a:r>
            <a:endParaRPr lang="en-US" dirty="0"/>
          </a:p>
        </p:txBody>
      </p:sp>
      <p:sp>
        <p:nvSpPr>
          <p:cNvPr id="3" name="Content Placeholder 2"/>
          <p:cNvSpPr>
            <a:spLocks noGrp="1"/>
          </p:cNvSpPr>
          <p:nvPr>
            <p:ph sz="quarter" idx="1"/>
          </p:nvPr>
        </p:nvSpPr>
        <p:spPr/>
        <p:txBody>
          <a:bodyPr/>
          <a:lstStyle/>
          <a:p>
            <a:r>
              <a:rPr lang="en-US" dirty="0" smtClean="0"/>
              <a:t>What problems might telescopes on earth experience?</a:t>
            </a:r>
          </a:p>
          <a:p>
            <a:r>
              <a:rPr lang="en-US" dirty="0" smtClean="0"/>
              <a:t>What solution to these problems might Hubble offer?</a:t>
            </a:r>
            <a:endParaRPr lang="en-US" dirty="0"/>
          </a:p>
        </p:txBody>
      </p:sp>
      <p:pic>
        <p:nvPicPr>
          <p:cNvPr id="4" name="Picture 3" descr="hubble1.jpg"/>
          <p:cNvPicPr>
            <a:picLocks noChangeAspect="1"/>
          </p:cNvPicPr>
          <p:nvPr/>
        </p:nvPicPr>
        <p:blipFill>
          <a:blip r:embed="rId3"/>
          <a:stretch>
            <a:fillRect/>
          </a:stretch>
        </p:blipFill>
        <p:spPr>
          <a:xfrm>
            <a:off x="840546" y="2245586"/>
            <a:ext cx="6454575" cy="425195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a:t>
            </a:r>
            <a:endParaRPr lang="en-US" dirty="0"/>
          </a:p>
        </p:txBody>
      </p:sp>
      <p:sp>
        <p:nvSpPr>
          <p:cNvPr id="3" name="Content Placeholder 2"/>
          <p:cNvSpPr>
            <a:spLocks noGrp="1"/>
          </p:cNvSpPr>
          <p:nvPr>
            <p:ph sz="quarter" idx="1"/>
          </p:nvPr>
        </p:nvSpPr>
        <p:spPr/>
        <p:txBody>
          <a:bodyPr/>
          <a:lstStyle/>
          <a:p>
            <a:r>
              <a:rPr lang="en-US" dirty="0" smtClean="0"/>
              <a:t>Refracting telescopes have a ________ for the objective.</a:t>
            </a:r>
          </a:p>
          <a:p>
            <a:r>
              <a:rPr lang="en-US" dirty="0" smtClean="0"/>
              <a:t>Reflecting telescopes have a ________ for the objective.</a:t>
            </a:r>
          </a:p>
          <a:p>
            <a:r>
              <a:rPr lang="en-US" dirty="0" smtClean="0"/>
              <a:t>Combination telescopes have a ________ at the front and an objective ________ at the back.</a:t>
            </a:r>
          </a:p>
          <a:p>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Unit Overview</a:t>
            </a:r>
            <a:br>
              <a:rPr lang="en-US" dirty="0" smtClean="0"/>
            </a:br>
            <a:r>
              <a:rPr lang="en-US" dirty="0" smtClean="0"/>
              <a:t>- Last Class recap – Any questions?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88695747"/>
              </p:ext>
            </p:extLst>
          </p:nvPr>
        </p:nvGraphicFramePr>
        <p:xfrm>
          <a:off x="457200" y="1219200"/>
          <a:ext cx="8229600" cy="3606800"/>
        </p:xfrm>
        <a:graphic>
          <a:graphicData uri="http://schemas.openxmlformats.org/drawingml/2006/table">
            <a:tbl>
              <a:tblPr firstRow="1" bandRow="1">
                <a:tableStyleId>{5C22544A-7EE6-4342-B048-85BDC9FD1C3A}</a:tableStyleId>
              </a:tblPr>
              <a:tblGrid>
                <a:gridCol w="6424728"/>
                <a:gridCol w="1804872"/>
              </a:tblGrid>
              <a:tr h="370840">
                <a:tc>
                  <a:txBody>
                    <a:bodyPr/>
                    <a:lstStyle/>
                    <a:p>
                      <a:r>
                        <a:rPr lang="en-US" dirty="0" smtClean="0"/>
                        <a:t>Unit topic</a:t>
                      </a:r>
                      <a:endParaRPr lang="en-US" dirty="0"/>
                    </a:p>
                  </a:txBody>
                  <a:tcPr/>
                </a:tc>
                <a:tc>
                  <a:txBody>
                    <a:bodyPr/>
                    <a:lstStyle/>
                    <a:p>
                      <a:r>
                        <a:rPr lang="en-US" dirty="0" smtClean="0"/>
                        <a:t>Status</a:t>
                      </a:r>
                      <a:endParaRPr lang="en-US" dirty="0"/>
                    </a:p>
                  </a:txBody>
                  <a:tcPr/>
                </a:tc>
              </a:tr>
              <a:tr h="370840">
                <a:tc>
                  <a:txBody>
                    <a:bodyPr/>
                    <a:lstStyle/>
                    <a:p>
                      <a:r>
                        <a:rPr lang="en-US" dirty="0" smtClean="0"/>
                        <a:t>1 – Azimuth-altitude (+ activity) &amp; models</a:t>
                      </a:r>
                      <a:r>
                        <a:rPr lang="en-US" baseline="0" dirty="0" smtClean="0"/>
                        <a:t> of solar system</a:t>
                      </a:r>
                      <a:endParaRPr lang="en-US" dirty="0"/>
                    </a:p>
                  </a:txBody>
                  <a:tcPr/>
                </a:tc>
                <a:tc>
                  <a:txBody>
                    <a:bodyPr/>
                    <a:lstStyle/>
                    <a:p>
                      <a:r>
                        <a:rPr lang="en-US" dirty="0" smtClean="0"/>
                        <a:t>75% Complete</a:t>
                      </a:r>
                      <a:endParaRPr lang="en-US" dirty="0"/>
                    </a:p>
                  </a:txBody>
                  <a:tcPr/>
                </a:tc>
              </a:tr>
              <a:tr h="370840">
                <a:tc>
                  <a:txBody>
                    <a:bodyPr/>
                    <a:lstStyle/>
                    <a:p>
                      <a:r>
                        <a:rPr lang="en-US" dirty="0" smtClean="0"/>
                        <a:t>2 – Telescopes,</a:t>
                      </a:r>
                      <a:r>
                        <a:rPr lang="en-US" baseline="0" dirty="0" smtClean="0"/>
                        <a:t> elliptical orbits &amp; universal gravitation</a:t>
                      </a:r>
                      <a:endParaRPr lang="en-US" dirty="0"/>
                    </a:p>
                  </a:txBody>
                  <a:tcPr/>
                </a:tc>
                <a:tc>
                  <a:txBody>
                    <a:bodyPr/>
                    <a:lstStyle/>
                    <a:p>
                      <a:r>
                        <a:rPr lang="en-US" dirty="0" smtClean="0"/>
                        <a:t>Today</a:t>
                      </a:r>
                      <a:endParaRPr lang="en-US" dirty="0"/>
                    </a:p>
                  </a:txBody>
                  <a:tcPr/>
                </a:tc>
              </a:tr>
              <a:tr h="370840">
                <a:tc>
                  <a:txBody>
                    <a:bodyPr/>
                    <a:lstStyle/>
                    <a:p>
                      <a:r>
                        <a:rPr lang="en-US" dirty="0" smtClean="0"/>
                        <a:t>3 – The Spectroscope &amp; Doppler effect</a:t>
                      </a:r>
                      <a:endParaRPr lang="en-US" dirty="0"/>
                    </a:p>
                  </a:txBody>
                  <a:tcPr/>
                </a:tc>
                <a:tc>
                  <a:txBody>
                    <a:bodyPr/>
                    <a:lstStyle/>
                    <a:p>
                      <a:endParaRPr lang="en-US" dirty="0"/>
                    </a:p>
                  </a:txBody>
                  <a:tcPr/>
                </a:tc>
              </a:tr>
              <a:tr h="370840">
                <a:tc>
                  <a:txBody>
                    <a:bodyPr/>
                    <a:lstStyle/>
                    <a:p>
                      <a:r>
                        <a:rPr lang="en-US" dirty="0" smtClean="0"/>
                        <a:t>4 – Bigger telescopes and</a:t>
                      </a:r>
                      <a:r>
                        <a:rPr lang="en-US" baseline="0" dirty="0" smtClean="0"/>
                        <a:t> triangulation ( + activity)</a:t>
                      </a:r>
                      <a:endParaRPr lang="en-US" dirty="0"/>
                    </a:p>
                  </a:txBody>
                  <a:tcPr/>
                </a:tc>
                <a:tc>
                  <a:txBody>
                    <a:bodyPr/>
                    <a:lstStyle/>
                    <a:p>
                      <a:endParaRPr lang="en-US"/>
                    </a:p>
                  </a:txBody>
                  <a:tcPr/>
                </a:tc>
              </a:tr>
              <a:tr h="370840">
                <a:tc>
                  <a:txBody>
                    <a:bodyPr/>
                    <a:lstStyle/>
                    <a:p>
                      <a:r>
                        <a:rPr lang="en-US" dirty="0" smtClean="0"/>
                        <a:t>5 – Radio telescopes</a:t>
                      </a:r>
                      <a:endParaRPr lang="en-US" dirty="0"/>
                    </a:p>
                  </a:txBody>
                  <a:tcPr/>
                </a:tc>
                <a:tc>
                  <a:txBody>
                    <a:bodyPr/>
                    <a:lstStyle/>
                    <a:p>
                      <a:endParaRPr lang="en-US"/>
                    </a:p>
                  </a:txBody>
                  <a:tcPr/>
                </a:tc>
              </a:tr>
              <a:tr h="370840">
                <a:tc>
                  <a:txBody>
                    <a:bodyPr/>
                    <a:lstStyle/>
                    <a:p>
                      <a:r>
                        <a:rPr lang="en-US" dirty="0" smtClean="0"/>
                        <a:t>6 – Rockets, computers,</a:t>
                      </a:r>
                      <a:r>
                        <a:rPr lang="en-US" baseline="0" dirty="0" smtClean="0"/>
                        <a:t> hazards of space, microgravity, space stations, gravitational assist, CCD’s and satellites / GPS</a:t>
                      </a:r>
                      <a:endParaRPr lang="en-US" dirty="0"/>
                    </a:p>
                  </a:txBody>
                  <a:tcPr/>
                </a:tc>
                <a:tc>
                  <a:txBody>
                    <a:bodyPr/>
                    <a:lstStyle/>
                    <a:p>
                      <a:endParaRPr lang="en-US"/>
                    </a:p>
                  </a:txBody>
                  <a:tcPr/>
                </a:tc>
              </a:tr>
              <a:tr h="370840">
                <a:tc>
                  <a:txBody>
                    <a:bodyPr/>
                    <a:lstStyle/>
                    <a:p>
                      <a:r>
                        <a:rPr lang="en-US" dirty="0" smtClean="0"/>
                        <a:t>7 – The Solar</a:t>
                      </a:r>
                      <a:r>
                        <a:rPr lang="en-US" baseline="0" dirty="0" smtClean="0"/>
                        <a:t> System</a:t>
                      </a:r>
                      <a:endParaRPr lang="en-US" dirty="0"/>
                    </a:p>
                  </a:txBody>
                  <a:tcPr/>
                </a:tc>
                <a:tc>
                  <a:txBody>
                    <a:bodyPr/>
                    <a:lstStyle/>
                    <a:p>
                      <a:endParaRPr lang="en-US"/>
                    </a:p>
                  </a:txBody>
                  <a:tcPr/>
                </a:tc>
              </a:tr>
              <a:tr h="370840">
                <a:tc>
                  <a:txBody>
                    <a:bodyPr/>
                    <a:lstStyle/>
                    <a:p>
                      <a:r>
                        <a:rPr lang="en-US" dirty="0" smtClean="0"/>
                        <a:t>8 – People in Space</a:t>
                      </a:r>
                      <a:endParaRPr lang="en-US" dirty="0"/>
                    </a:p>
                  </a:txBody>
                  <a:tcPr/>
                </a:tc>
                <a:tc>
                  <a:txBody>
                    <a:bodyPr/>
                    <a:lstStyle/>
                    <a:p>
                      <a:endParaRPr lang="en-US"/>
                    </a:p>
                  </a:txBody>
                  <a:tcPr/>
                </a:tc>
              </a:tr>
            </a:tbl>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5670211"/>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232"/>
            <a:ext cx="8229600" cy="496978"/>
          </a:xfrm>
        </p:spPr>
        <p:txBody>
          <a:bodyPr>
            <a:normAutofit fontScale="90000"/>
          </a:bodyPr>
          <a:lstStyle/>
          <a:p>
            <a:r>
              <a:rPr lang="en-US" b="1" dirty="0" smtClean="0"/>
              <a:t>400 Years of the Telescope</a:t>
            </a:r>
            <a:r>
              <a:rPr lang="en-US" dirty="0" smtClean="0"/>
              <a:t/>
            </a:r>
            <a:br>
              <a:rPr lang="en-US" dirty="0" smtClean="0"/>
            </a:br>
            <a:endParaRPr lang="en-US" dirty="0"/>
          </a:p>
        </p:txBody>
      </p:sp>
      <p:sp>
        <p:nvSpPr>
          <p:cNvPr id="3" name="Content Placeholder 2"/>
          <p:cNvSpPr>
            <a:spLocks noGrp="1"/>
          </p:cNvSpPr>
          <p:nvPr>
            <p:ph sz="quarter" idx="1"/>
          </p:nvPr>
        </p:nvSpPr>
        <p:spPr>
          <a:xfrm>
            <a:off x="457200" y="644232"/>
            <a:ext cx="8229600" cy="5512728"/>
          </a:xfrm>
        </p:spPr>
        <p:txBody>
          <a:bodyPr/>
          <a:lstStyle/>
          <a:p>
            <a:r>
              <a:rPr lang="en-US" dirty="0" smtClean="0"/>
              <a:t>Magnify and increase the resolving power (detail you see)</a:t>
            </a:r>
          </a:p>
          <a:p>
            <a:r>
              <a:rPr lang="en-US" dirty="0" smtClean="0"/>
              <a:t>Invented by Dutch </a:t>
            </a:r>
            <a:r>
              <a:rPr lang="en-US" dirty="0" err="1" smtClean="0"/>
              <a:t>lensmaker</a:t>
            </a:r>
            <a:r>
              <a:rPr lang="en-US" dirty="0" smtClean="0"/>
              <a:t> Hans </a:t>
            </a:r>
            <a:r>
              <a:rPr lang="en-US" dirty="0" err="1" smtClean="0"/>
              <a:t>Lippershey</a:t>
            </a:r>
            <a:r>
              <a:rPr lang="en-US" dirty="0" smtClean="0"/>
              <a:t> in 1608</a:t>
            </a:r>
          </a:p>
          <a:p>
            <a:r>
              <a:rPr lang="en-US" dirty="0" smtClean="0"/>
              <a:t>Improved by </a:t>
            </a:r>
            <a:r>
              <a:rPr lang="en-US" dirty="0" err="1" smtClean="0"/>
              <a:t>Galilea</a:t>
            </a:r>
            <a:r>
              <a:rPr lang="en-US" dirty="0" smtClean="0"/>
              <a:t> Galileo who turned it on the heavens</a:t>
            </a:r>
          </a:p>
          <a:p>
            <a:r>
              <a:rPr lang="en-US" dirty="0" smtClean="0"/>
              <a:t>Galileo saw that Jupiter moons circled Jupiter &amp; not earth, disproving the Geocentric model </a:t>
            </a:r>
          </a:p>
          <a:p>
            <a:r>
              <a:rPr lang="en-US" dirty="0" smtClean="0"/>
              <a:t>Think of them as light collectors (gather &amp; focus light).</a:t>
            </a:r>
          </a:p>
          <a:p>
            <a:r>
              <a:rPr lang="en-US" dirty="0" smtClean="0"/>
              <a:t>Optical telescopes cannot be used in the day.</a:t>
            </a:r>
          </a:p>
          <a:p>
            <a:r>
              <a:rPr lang="en-US" dirty="0" smtClean="0"/>
              <a:t>The greater the area of lenses/mirrors, the more resolving power.</a:t>
            </a:r>
            <a:endParaRPr lang="en-US" dirty="0"/>
          </a:p>
        </p:txBody>
      </p:sp>
      <p:pic>
        <p:nvPicPr>
          <p:cNvPr id="4" name="Picture 3" descr="new&amp;original-galileo-telescope3b-sml.jpg"/>
          <p:cNvPicPr>
            <a:picLocks noChangeAspect="1"/>
          </p:cNvPicPr>
          <p:nvPr/>
        </p:nvPicPr>
        <p:blipFill>
          <a:blip r:embed="rId3"/>
          <a:stretch>
            <a:fillRect/>
          </a:stretch>
        </p:blipFill>
        <p:spPr>
          <a:xfrm>
            <a:off x="4072740" y="4304235"/>
            <a:ext cx="4503994" cy="25537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588"/>
            <a:ext cx="8229600" cy="685411"/>
          </a:xfrm>
        </p:spPr>
        <p:txBody>
          <a:bodyPr>
            <a:normAutofit/>
          </a:bodyPr>
          <a:lstStyle/>
          <a:p>
            <a:r>
              <a:rPr lang="en-US" sz="2000" dirty="0" err="1" smtClean="0"/>
              <a:t>Jupiters</a:t>
            </a:r>
            <a:r>
              <a:rPr lang="en-US" sz="2000" dirty="0" smtClean="0"/>
              <a:t> Moons – http://</a:t>
            </a:r>
            <a:r>
              <a:rPr lang="en-US" sz="2000" dirty="0" smtClean="0">
                <a:hlinkClick r:id="rId3"/>
              </a:rPr>
              <a:t>apod.nasa.gov</a:t>
            </a:r>
            <a:r>
              <a:rPr lang="en-US" sz="2000" dirty="0">
                <a:hlinkClick r:id="rId3"/>
              </a:rPr>
              <a:t>/apod/</a:t>
            </a:r>
            <a:r>
              <a:rPr lang="en-US" sz="2000" dirty="0" smtClean="0">
                <a:hlinkClick r:id="rId3"/>
              </a:rPr>
              <a:t>ap130215</a:t>
            </a:r>
            <a:r>
              <a:rPr lang="en-US" sz="2000" dirty="0" smtClean="0"/>
              <a:t>.html</a:t>
            </a:r>
            <a:endParaRPr lang="en-US" sz="2000" dirty="0"/>
          </a:p>
        </p:txBody>
      </p:sp>
      <p:sp>
        <p:nvSpPr>
          <p:cNvPr id="3" name="Content Placeholder 2"/>
          <p:cNvSpPr>
            <a:spLocks noGrp="1"/>
          </p:cNvSpPr>
          <p:nvPr>
            <p:ph sz="quarter" idx="1"/>
          </p:nvPr>
        </p:nvSpPr>
        <p:spPr/>
        <p:txBody>
          <a:bodyPr/>
          <a:lstStyle/>
          <a:p>
            <a:r>
              <a:rPr lang="en-US" sz="2000" dirty="0" smtClean="0"/>
              <a:t>What did we discuss last class about these moons?</a:t>
            </a:r>
          </a:p>
          <a:p>
            <a:pPr>
              <a:buNone/>
            </a:pPr>
            <a:endParaRPr lang="en-US" dirty="0"/>
          </a:p>
        </p:txBody>
      </p:sp>
      <p:pic>
        <p:nvPicPr>
          <p:cNvPr id="5" name="Picture 4" descr="Jup2013_01_03peach900.jpg"/>
          <p:cNvPicPr>
            <a:picLocks noChangeAspect="1"/>
          </p:cNvPicPr>
          <p:nvPr/>
        </p:nvPicPr>
        <p:blipFill>
          <a:blip r:embed="rId4"/>
          <a:stretch>
            <a:fillRect/>
          </a:stretch>
        </p:blipFill>
        <p:spPr>
          <a:xfrm>
            <a:off x="457200" y="1583094"/>
            <a:ext cx="6816914" cy="5233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(3) kinds of telescope</a:t>
            </a:r>
            <a:endParaRPr lang="en-US" dirty="0"/>
          </a:p>
        </p:txBody>
      </p:sp>
      <p:sp>
        <p:nvSpPr>
          <p:cNvPr id="3" name="Content Placeholder 2"/>
          <p:cNvSpPr>
            <a:spLocks noGrp="1"/>
          </p:cNvSpPr>
          <p:nvPr>
            <p:ph sz="quarter" idx="1"/>
          </p:nvPr>
        </p:nvSpPr>
        <p:spPr/>
        <p:txBody>
          <a:bodyPr/>
          <a:lstStyle/>
          <a:p>
            <a:r>
              <a:rPr lang="en-US" dirty="0" smtClean="0"/>
              <a:t>Refracting telescope (1</a:t>
            </a:r>
            <a:r>
              <a:rPr lang="en-US" baseline="30000" dirty="0" smtClean="0"/>
              <a:t>st</a:t>
            </a:r>
            <a:r>
              <a:rPr lang="en-US" dirty="0" smtClean="0"/>
              <a:t> kind)</a:t>
            </a:r>
          </a:p>
          <a:p>
            <a:r>
              <a:rPr lang="en-US" dirty="0" smtClean="0"/>
              <a:t>There is a limit to size of primary (objective) lens.  Greater than 1m diameter results in distortion</a:t>
            </a:r>
            <a:endParaRPr lang="en-US" dirty="0"/>
          </a:p>
        </p:txBody>
      </p:sp>
      <p:pic>
        <p:nvPicPr>
          <p:cNvPr id="4" name="Picture 3" descr="g8a_galileo.gif"/>
          <p:cNvPicPr>
            <a:picLocks noChangeAspect="1"/>
          </p:cNvPicPr>
          <p:nvPr/>
        </p:nvPicPr>
        <p:blipFill>
          <a:blip r:embed="rId3"/>
          <a:stretch>
            <a:fillRect/>
          </a:stretch>
        </p:blipFill>
        <p:spPr>
          <a:xfrm>
            <a:off x="867050" y="2514600"/>
            <a:ext cx="7112331" cy="428413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28133"/>
          </a:xfrm>
        </p:spPr>
        <p:txBody>
          <a:bodyPr/>
          <a:lstStyle/>
          <a:p>
            <a:r>
              <a:rPr lang="en-US" dirty="0" smtClean="0"/>
              <a:t>Three (3) kinds of telescope</a:t>
            </a:r>
            <a:endParaRPr lang="en-US" dirty="0"/>
          </a:p>
        </p:txBody>
      </p:sp>
      <p:sp>
        <p:nvSpPr>
          <p:cNvPr id="3" name="Content Placeholder 2"/>
          <p:cNvSpPr>
            <a:spLocks noGrp="1"/>
          </p:cNvSpPr>
          <p:nvPr>
            <p:ph sz="quarter" idx="1"/>
          </p:nvPr>
        </p:nvSpPr>
        <p:spPr>
          <a:xfrm>
            <a:off x="457200" y="880533"/>
            <a:ext cx="8229600" cy="5276427"/>
          </a:xfrm>
        </p:spPr>
        <p:txBody>
          <a:bodyPr/>
          <a:lstStyle/>
          <a:p>
            <a:r>
              <a:rPr lang="en-US" dirty="0" smtClean="0"/>
              <a:t>Reflecting telescope use mirrors over lenses.</a:t>
            </a:r>
          </a:p>
          <a:p>
            <a:r>
              <a:rPr lang="en-US" dirty="0" smtClean="0"/>
              <a:t>Primary (objective) mirror is large concave and is made from glass-like material (</a:t>
            </a:r>
            <a:r>
              <a:rPr lang="en-US" dirty="0" err="1" smtClean="0"/>
              <a:t>eg</a:t>
            </a:r>
            <a:r>
              <a:rPr lang="en-US" dirty="0" smtClean="0"/>
              <a:t> aluminum) with thin metal coating.  </a:t>
            </a:r>
          </a:p>
          <a:p>
            <a:r>
              <a:rPr lang="en-US" dirty="0" smtClean="0"/>
              <a:t>Can be much larger than refracting telescopes so they can see further into space.</a:t>
            </a:r>
            <a:endParaRPr lang="en-US" dirty="0"/>
          </a:p>
        </p:txBody>
      </p:sp>
      <p:pic>
        <p:nvPicPr>
          <p:cNvPr id="5" name="Picture 4" descr="Telescope_FT203900_Parabolic_Newtonian_Reflector.jpg"/>
          <p:cNvPicPr>
            <a:picLocks noChangeAspect="1"/>
          </p:cNvPicPr>
          <p:nvPr/>
        </p:nvPicPr>
        <p:blipFill>
          <a:blip r:embed="rId3"/>
          <a:stretch>
            <a:fillRect/>
          </a:stretch>
        </p:blipFill>
        <p:spPr>
          <a:xfrm>
            <a:off x="244010" y="3572934"/>
            <a:ext cx="2102777" cy="3012550"/>
          </a:xfrm>
          <a:prstGeom prst="rect">
            <a:avLst/>
          </a:prstGeom>
        </p:spPr>
      </p:pic>
      <p:pic>
        <p:nvPicPr>
          <p:cNvPr id="6" name="Picture 5" descr="edex_phy_reflecting.jpg"/>
          <p:cNvPicPr>
            <a:picLocks noChangeAspect="1"/>
          </p:cNvPicPr>
          <p:nvPr/>
        </p:nvPicPr>
        <p:blipFill>
          <a:blip r:embed="rId4"/>
          <a:stretch>
            <a:fillRect/>
          </a:stretch>
        </p:blipFill>
        <p:spPr>
          <a:xfrm>
            <a:off x="3911599" y="3129314"/>
            <a:ext cx="5232401" cy="351701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(3) kinds of telescope</a:t>
            </a:r>
            <a:endParaRPr lang="en-US" dirty="0"/>
          </a:p>
        </p:txBody>
      </p:sp>
      <p:sp>
        <p:nvSpPr>
          <p:cNvPr id="3" name="Content Placeholder 2"/>
          <p:cNvSpPr>
            <a:spLocks noGrp="1"/>
          </p:cNvSpPr>
          <p:nvPr>
            <p:ph sz="quarter" idx="1"/>
          </p:nvPr>
        </p:nvSpPr>
        <p:spPr/>
        <p:txBody>
          <a:bodyPr/>
          <a:lstStyle/>
          <a:p>
            <a:r>
              <a:rPr lang="en-US" dirty="0" smtClean="0"/>
              <a:t>Combination telescope</a:t>
            </a:r>
            <a:endParaRPr lang="en-US" dirty="0"/>
          </a:p>
        </p:txBody>
      </p:sp>
      <p:pic>
        <p:nvPicPr>
          <p:cNvPr id="7" name="Picture 6" descr="combo telescope.gif"/>
          <p:cNvPicPr>
            <a:picLocks noChangeAspect="1"/>
          </p:cNvPicPr>
          <p:nvPr/>
        </p:nvPicPr>
        <p:blipFill>
          <a:blip r:embed="rId3"/>
          <a:stretch>
            <a:fillRect/>
          </a:stretch>
        </p:blipFill>
        <p:spPr>
          <a:xfrm>
            <a:off x="1028390" y="1816720"/>
            <a:ext cx="5080000" cy="3683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Elliptical orbits</a:t>
            </a:r>
            <a:endParaRPr lang="en-US" dirty="0"/>
          </a:p>
        </p:txBody>
      </p:sp>
      <p:sp>
        <p:nvSpPr>
          <p:cNvPr id="3" name="Content Placeholder 2"/>
          <p:cNvSpPr>
            <a:spLocks noGrp="1"/>
          </p:cNvSpPr>
          <p:nvPr>
            <p:ph sz="quarter" idx="1"/>
          </p:nvPr>
        </p:nvSpPr>
        <p:spPr/>
        <p:txBody>
          <a:bodyPr/>
          <a:lstStyle/>
          <a:p>
            <a:r>
              <a:rPr lang="en-US" dirty="0" smtClean="0"/>
              <a:t>In 1609, Johannes </a:t>
            </a:r>
            <a:r>
              <a:rPr lang="en-US" dirty="0" err="1" smtClean="0"/>
              <a:t>Kepler</a:t>
            </a:r>
            <a:r>
              <a:rPr lang="en-US" dirty="0" smtClean="0"/>
              <a:t> calculated that planets motions would be more accurate if orbits were elliptical rather than circular.</a:t>
            </a:r>
          </a:p>
          <a:p>
            <a:r>
              <a:rPr lang="en-US" dirty="0">
                <a:hlinkClick r:id="rId3"/>
              </a:rPr>
              <a:t>http://www.youtube.com/watch?v=</a:t>
            </a:r>
            <a:r>
              <a:rPr lang="en-US" dirty="0" smtClean="0">
                <a:hlinkClick r:id="rId3"/>
              </a:rPr>
              <a:t>gvSUPFZp7Yo</a:t>
            </a:r>
            <a:endParaRPr lang="en-US" dirty="0" smtClean="0"/>
          </a:p>
          <a:p>
            <a:endParaRPr lang="en-US" dirty="0"/>
          </a:p>
        </p:txBody>
      </p:sp>
      <p:pic>
        <p:nvPicPr>
          <p:cNvPr id="4" name="Picture 3" descr="elliptical.jpg"/>
          <p:cNvPicPr>
            <a:picLocks noChangeAspect="1"/>
          </p:cNvPicPr>
          <p:nvPr/>
        </p:nvPicPr>
        <p:blipFill>
          <a:blip r:embed="rId4"/>
          <a:stretch>
            <a:fillRect/>
          </a:stretch>
        </p:blipFill>
        <p:spPr>
          <a:xfrm>
            <a:off x="1118186" y="3095294"/>
            <a:ext cx="5924506" cy="369238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Elliptical orbits</a:t>
            </a:r>
            <a:endParaRPr lang="en-US" dirty="0"/>
          </a:p>
        </p:txBody>
      </p:sp>
      <p:sp>
        <p:nvSpPr>
          <p:cNvPr id="3" name="Content Placeholder 2"/>
          <p:cNvSpPr>
            <a:spLocks noGrp="1"/>
          </p:cNvSpPr>
          <p:nvPr>
            <p:ph sz="quarter" idx="1"/>
          </p:nvPr>
        </p:nvSpPr>
        <p:spPr/>
        <p:txBody>
          <a:bodyPr/>
          <a:lstStyle/>
          <a:p>
            <a:r>
              <a:rPr lang="en-US" dirty="0" smtClean="0"/>
              <a:t>Drawing an ellipse.</a:t>
            </a:r>
          </a:p>
          <a:p>
            <a:r>
              <a:rPr lang="en-US" dirty="0">
                <a:hlinkClick r:id="rId3"/>
              </a:rPr>
              <a:t>http://www.youtube.com/watch?v=7UD8hOs-</a:t>
            </a:r>
            <a:r>
              <a:rPr lang="en-US" dirty="0" smtClean="0">
                <a:hlinkClick r:id="rId3"/>
              </a:rPr>
              <a:t>vaI</a:t>
            </a:r>
            <a:endParaRPr lang="en-US" dirty="0" smtClean="0"/>
          </a:p>
          <a:p>
            <a:r>
              <a:rPr lang="en-US" dirty="0" smtClean="0"/>
              <a:t>What shape is approached as the two foci get closer?</a:t>
            </a:r>
            <a:endParaRPr lang="en-US" dirty="0"/>
          </a:p>
        </p:txBody>
      </p:sp>
      <p:pic>
        <p:nvPicPr>
          <p:cNvPr id="5" name="Picture 4" descr="draw ellipse.jpg"/>
          <p:cNvPicPr>
            <a:picLocks noChangeAspect="1"/>
          </p:cNvPicPr>
          <p:nvPr/>
        </p:nvPicPr>
        <p:blipFill>
          <a:blip r:embed="rId4"/>
          <a:stretch>
            <a:fillRect/>
          </a:stretch>
        </p:blipFill>
        <p:spPr>
          <a:xfrm>
            <a:off x="911592" y="3041304"/>
            <a:ext cx="3378200" cy="24003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1069</TotalTime>
  <Words>828</Words>
  <Application>Microsoft Macintosh PowerPoint</Application>
  <PresentationFormat>On-screen Show (4:3)</PresentationFormat>
  <Paragraphs>79</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Origin</vt:lpstr>
      <vt:lpstr>SPACE EXPLORATION UNIT</vt:lpstr>
      <vt:lpstr>Unit Overview - Last Class recap – Any questions?</vt:lpstr>
      <vt:lpstr>400 Years of the Telescope </vt:lpstr>
      <vt:lpstr>Jupiters Moons – http://apod.nasa.gov/apod/ap130215.html</vt:lpstr>
      <vt:lpstr>Three (3) kinds of telescope</vt:lpstr>
      <vt:lpstr>Three (3) kinds of telescope</vt:lpstr>
      <vt:lpstr>Three (3) kinds of telescope</vt:lpstr>
      <vt:lpstr>Elliptical orbits</vt:lpstr>
      <vt:lpstr>Elliptical orbits</vt:lpstr>
      <vt:lpstr>Universal Gravitation</vt:lpstr>
      <vt:lpstr>Reflecting telescope on Hawaii</vt:lpstr>
      <vt:lpstr>Hubble Reflecting Telescope</vt:lpstr>
      <vt:lpstr>Recap:</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EXPLORATION UNIT</dc:title>
  <dc:creator>Glenn Barham</dc:creator>
  <cp:lastModifiedBy>Glenn Barham</cp:lastModifiedBy>
  <cp:revision>28</cp:revision>
  <cp:lastPrinted>2013-03-04T03:43:54Z</cp:lastPrinted>
  <dcterms:created xsi:type="dcterms:W3CDTF">2013-03-04T05:20:04Z</dcterms:created>
  <dcterms:modified xsi:type="dcterms:W3CDTF">2013-03-04T05:20:28Z</dcterms:modified>
</cp:coreProperties>
</file>